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Lst>
  <p:notesMasterIdLst>
    <p:notesMasterId r:id="rId10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Lst>
  <p:sldSz cx="9144000" cy="5143500" type="screen16x9"/>
  <p:notesSz cx="6858000" cy="9144000"/>
  <p:embeddedFontLst>
    <p:embeddedFont>
      <p:font typeface="Calibri" panose="020F0502020204030204" pitchFamily="34" charset="0"/>
      <p:regular r:id="rId110"/>
      <p:bold r:id="rId111"/>
      <p:italic r:id="rId112"/>
      <p:boldItalic r:id="rId113"/>
    </p:embeddedFont>
    <p:embeddedFont>
      <p:font typeface="Times" panose="02020603050405020304" pitchFamily="18" charset="0"/>
      <p:regular r:id="rId114"/>
      <p:bold r:id="rId115"/>
      <p:italic r:id="rId116"/>
      <p:boldItalic r:id="rId117"/>
    </p:embeddedFont>
    <p:embeddedFont>
      <p:font typeface="Arial Narrow" panose="020B0606020202030204" pitchFamily="34" charset="0"/>
      <p:regular r:id="rId118"/>
      <p:bold r:id="rId119"/>
      <p:italic r:id="rId120"/>
      <p:boldItalic r:id="rId121"/>
    </p:embeddedFont>
    <p:embeddedFont>
      <p:font typeface="Georgia" panose="02040502050405020303" pitchFamily="18" charset="0"/>
      <p:regular r:id="rId122"/>
      <p:bold r:id="rId123"/>
      <p:italic r:id="rId124"/>
      <p:boldItalic r:id="rId125"/>
    </p:embeddedFont>
    <p:embeddedFont>
      <p:font typeface="Verdana" panose="020B0604030504040204" pitchFamily="34" charset="0"/>
      <p:regular r:id="rId126"/>
      <p:bold r:id="rId127"/>
      <p:italic r:id="rId128"/>
      <p:boldItalic r:id="rId129"/>
    </p:embeddedFont>
    <p:embeddedFont>
      <p:font typeface="Comic Sans MS" panose="030F0702030302020204" pitchFamily="66" charset="0"/>
      <p:regular r:id="rId130"/>
      <p:bold r:id="rId131"/>
      <p:italic r:id="rId132"/>
      <p:boldItalic r:id="rId133"/>
    </p:embeddedFont>
    <p:embeddedFont>
      <p:font typeface="Book Antiqua" panose="02040602050305030304" pitchFamily="18" charset="0"/>
      <p:regular r:id="rId134"/>
      <p:bold r:id="rId135"/>
      <p:italic r:id="rId136"/>
      <p:boldItalic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288D08-DAFB-47F3-B9C3-1C77984B897A}">
  <a:tblStyle styleId="{03288D08-DAFB-47F3-B9C3-1C77984B897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E198ED1-7E38-408F-91C1-DE720BA0BDF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font" Target="fonts/font8.fntdata"/><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3.fntdata"/><Relationship Id="rId133" Type="http://schemas.openxmlformats.org/officeDocument/2006/relationships/font" Target="fonts/font24.fntdata"/><Relationship Id="rId138"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font" Target="fonts/font14.fntdata"/><Relationship Id="rId128" Type="http://schemas.openxmlformats.org/officeDocument/2006/relationships/font" Target="fonts/font19.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font" Target="fonts/font4.fntdata"/><Relationship Id="rId118" Type="http://schemas.openxmlformats.org/officeDocument/2006/relationships/font" Target="fonts/font9.fntdata"/><Relationship Id="rId134" Type="http://schemas.openxmlformats.org/officeDocument/2006/relationships/font" Target="fonts/font25.fntdata"/><Relationship Id="rId13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font" Target="fonts/font7.fntdata"/><Relationship Id="rId124" Type="http://schemas.openxmlformats.org/officeDocument/2006/relationships/font" Target="fonts/font15.fntdata"/><Relationship Id="rId129" Type="http://schemas.openxmlformats.org/officeDocument/2006/relationships/font" Target="fonts/font20.fntdata"/><Relationship Id="rId137" Type="http://schemas.openxmlformats.org/officeDocument/2006/relationships/font" Target="fonts/font2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font" Target="fonts/font2.fntdata"/><Relationship Id="rId132" Type="http://schemas.openxmlformats.org/officeDocument/2006/relationships/font" Target="fonts/font23.fntdata"/><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font" Target="fonts/font5.fntdata"/><Relationship Id="rId119" Type="http://schemas.openxmlformats.org/officeDocument/2006/relationships/font" Target="fonts/font10.fntdata"/><Relationship Id="rId12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font" Target="fonts/font13.fntdata"/><Relationship Id="rId130" Type="http://schemas.openxmlformats.org/officeDocument/2006/relationships/font" Target="fonts/font21.fntdata"/><Relationship Id="rId135" Type="http://schemas.openxmlformats.org/officeDocument/2006/relationships/font" Target="fonts/font2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font" Target="fonts/font11.fntdata"/><Relationship Id="rId125" Type="http://schemas.openxmlformats.org/officeDocument/2006/relationships/font" Target="fonts/font16.fntdata"/><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1.fntdata"/><Relationship Id="rId115" Type="http://schemas.openxmlformats.org/officeDocument/2006/relationships/font" Target="fonts/font6.fntdata"/><Relationship Id="rId131" Type="http://schemas.openxmlformats.org/officeDocument/2006/relationships/font" Target="fonts/font22.fntdata"/><Relationship Id="rId136" Type="http://schemas.openxmlformats.org/officeDocument/2006/relationships/font" Target="fonts/font27.fntdata"/><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447501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351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63538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p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8" name="Google Shape;163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9916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10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1" name="Google Shape;165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66885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0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3" name="Google Shape;1663;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4045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1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5" name="Google Shape;1675;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1479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10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8" name="Google Shape;1688;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56591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2" name="Google Shape;1702;p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latin typeface="Arial"/>
              <a:ea typeface="Arial"/>
              <a:cs typeface="Arial"/>
              <a:sym typeface="Arial"/>
            </a:endParaRPr>
          </a:p>
        </p:txBody>
      </p:sp>
      <p:sp>
        <p:nvSpPr>
          <p:cNvPr id="1703" name="Google Shape;1703;p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105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902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791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453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826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9" name="Google Shape;329;p1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82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016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659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2997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87535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368" name="Google Shape;3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9" name="Google Shape;369;p1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318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554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377" name="Google Shape;3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8" name="Google Shape;378;p20: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282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388" name="Google Shape;3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9" name="Google Shape;389;p2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09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6038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1" name="Google Shape;4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80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418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1800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9227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570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4734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461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6220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2258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8" name="Google Shape;4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8592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72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2085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8917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9014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3057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2148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0630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466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250" name="Google Shape;2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1" name="Google Shape;251;p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2027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2066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4340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5481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1360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063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1693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5482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123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4776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357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3728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6" name="Google Shape;60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4030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3" name="Google Shape;61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2121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4592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7" name="Google Shape;627;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28" name="Google Shape;628;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53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4691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4" name="Google Shape;634;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35" name="Google Shape;635;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54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0034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3" name="Google Shape;643;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44" name="Google Shape;644;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55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2542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3" name="Google Shape;68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2171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0" name="Google Shape;72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1191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5" name="Google Shape;79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6956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59: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0" name="Google Shape;870;p59:notes"/>
          <p:cNvSpPr txBox="1">
            <a:spLocks noGrp="1"/>
          </p:cNvSpPr>
          <p:nvPr>
            <p:ph type="body" idx="1"/>
          </p:nvPr>
        </p:nvSpPr>
        <p:spPr>
          <a:xfrm>
            <a:off x="503238" y="4316413"/>
            <a:ext cx="5856300" cy="406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41247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93963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60: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8" name="Google Shape;878;p60:notes"/>
          <p:cNvSpPr txBox="1">
            <a:spLocks noGrp="1"/>
          </p:cNvSpPr>
          <p:nvPr>
            <p:ph type="body" idx="1"/>
          </p:nvPr>
        </p:nvSpPr>
        <p:spPr>
          <a:xfrm>
            <a:off x="503238" y="4316413"/>
            <a:ext cx="5856300" cy="406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986531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61: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0" name="Google Shape;940;p61:notes"/>
          <p:cNvSpPr txBox="1">
            <a:spLocks noGrp="1"/>
          </p:cNvSpPr>
          <p:nvPr>
            <p:ph type="body" idx="1"/>
          </p:nvPr>
        </p:nvSpPr>
        <p:spPr>
          <a:xfrm>
            <a:off x="503238" y="4316413"/>
            <a:ext cx="5856300" cy="406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909953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62: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4" name="Google Shape;994;p62:notes"/>
          <p:cNvSpPr txBox="1">
            <a:spLocks noGrp="1"/>
          </p:cNvSpPr>
          <p:nvPr>
            <p:ph type="body" idx="1"/>
          </p:nvPr>
        </p:nvSpPr>
        <p:spPr>
          <a:xfrm>
            <a:off x="503238" y="4316413"/>
            <a:ext cx="5856300" cy="406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2678994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63: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2" name="Google Shape;1052;p63:notes"/>
          <p:cNvSpPr txBox="1">
            <a:spLocks noGrp="1"/>
          </p:cNvSpPr>
          <p:nvPr>
            <p:ph type="body" idx="1"/>
          </p:nvPr>
        </p:nvSpPr>
        <p:spPr>
          <a:xfrm>
            <a:off x="503238" y="4316413"/>
            <a:ext cx="5856300" cy="406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32675772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0" name="Google Shape;1110;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11" name="Google Shape;1111;p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50732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6" name="Google Shape;1116;p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17" name="Google Shape;1117;p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63233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5" name="Google Shape;1125;p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26" name="Google Shape;1126;p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48356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4" name="Google Shape;1134;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35" name="Google Shape;1135;p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37966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5" name="Google Shape;1145;p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46" name="Google Shape;1146;p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240577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4" name="Google Shape;1154;p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55" name="Google Shape;1155;p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782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6226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3" name="Google Shape;1163;p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64" name="Google Shape;1164;p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798401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4" name="Google Shape;1174;p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75" name="Google Shape;1175;p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11643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5" name="Google Shape;1185;p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86" name="Google Shape;1186;p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6219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6" name="Google Shape;1196;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97" name="Google Shape;1197;p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6074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08077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3" name="Google Shape;1213;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14" name="Google Shape;1214;p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0109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4" name="Google Shape;125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71919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0" name="Google Shape;1260;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61" name="Google Shape;1261;p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09900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7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7" name="Google Shape;126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77697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2" name="Google Shape;1282;p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83" name="Google Shape;1283;p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502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D0C1D5"/>
                </a:solidFill>
                <a:latin typeface="Times New Roman"/>
                <a:ea typeface="Times New Roman"/>
                <a:cs typeface="Times New Roman"/>
                <a:sym typeface="Times New Roman"/>
              </a:rPr>
              <a:t>8</a:t>
            </a:fld>
            <a:endParaRPr sz="1200" b="0" i="0" u="none" strike="noStrike" cap="none">
              <a:solidFill>
                <a:srgbClr val="D0C1D5"/>
              </a:solidFill>
              <a:latin typeface="Times New Roman"/>
              <a:ea typeface="Times New Roman"/>
              <a:cs typeface="Times New Roman"/>
              <a:sym typeface="Times New Roman"/>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83881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9" name="Google Shape;1289;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90" name="Google Shape;1290;p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80736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1" name="Google Shape;1311;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12" name="Google Shape;1312;p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94864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4" name="Google Shape;1334;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35" name="Google Shape;1335;p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66488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8" name="Google Shape;1358;p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59" name="Google Shape;1359;p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76848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3" name="Google Shape;1383;p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84" name="Google Shape;1384;p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72078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8" name="Google Shape;1408;p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09" name="Google Shape;1409;p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58245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3" name="Google Shape;1433;p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34" name="Google Shape;1434;p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23592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2" name="Google Shape;1442;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43" name="Google Shape;1443;p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11631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1" name="Google Shape;1451;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52" name="Google Shape;1452;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48026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0" name="Google Shape;1470;p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71" name="Google Shape;1471;p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89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9040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D0C1D5"/>
                </a:solidFill>
                <a:latin typeface="Times New Roman"/>
                <a:ea typeface="Times New Roman"/>
                <a:cs typeface="Times New Roman"/>
                <a:sym typeface="Times New Roman"/>
              </a:rPr>
              <a:t>9</a:t>
            </a:fld>
            <a:endParaRPr sz="1200" b="0" i="0" u="none" strike="noStrike" cap="none">
              <a:solidFill>
                <a:srgbClr val="D0C1D5"/>
              </a:solidFill>
              <a:latin typeface="Times New Roman"/>
              <a:ea typeface="Times New Roman"/>
              <a:cs typeface="Times New Roman"/>
              <a:sym typeface="Times New Roman"/>
            </a:endParaRPr>
          </a:p>
        </p:txBody>
      </p:sp>
      <p:sp>
        <p:nvSpPr>
          <p:cNvPr id="298" name="Google Shape;2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4660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3" name="Google Shape;148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30862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2" name="Google Shape;149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13801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1" name="Google Shape;1511;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91670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5" name="Google Shape;1535;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91257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9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7" name="Google Shape;156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9652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2" name="Google Shape;1592;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41043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9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3" name="Google Shape;1603;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8965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9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1" name="Google Shape;1611;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55010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9" name="Google Shape;1619;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6500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9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8" name="Google Shape;1628;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337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7"/>
        <p:cNvGrpSpPr/>
        <p:nvPr/>
      </p:nvGrpSpPr>
      <p:grpSpPr>
        <a:xfrm>
          <a:off x="0" y="0"/>
          <a:ext cx="0" cy="0"/>
          <a:chOff x="0" y="0"/>
          <a:chExt cx="0" cy="0"/>
        </a:xfrm>
      </p:grpSpPr>
      <p:sp>
        <p:nvSpPr>
          <p:cNvPr id="68" name="Google Shape;6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объект и текст" type="objAndTx">
  <p:cSld name="OBJECT_AND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152400" y="114300"/>
            <a:ext cx="8915400" cy="85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12192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51816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dt" idx="10"/>
          </p:nvPr>
        </p:nvSpPr>
        <p:spPr>
          <a:xfrm>
            <a:off x="1295400" y="474345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810000" y="474345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7086600" y="474345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152400" y="114300"/>
            <a:ext cx="8915400" cy="85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12192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51816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1295400" y="474345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810000" y="474345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7086600" y="474345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и объект над текстом" type="objOverTx">
  <p:cSld name="OBJECT_OVER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152400" y="114300"/>
            <a:ext cx="8915400" cy="85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1219200" y="1257300"/>
            <a:ext cx="7772400" cy="1657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1219200" y="3028950"/>
            <a:ext cx="7772400" cy="1657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1295400" y="474345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810000" y="474345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7086600" y="474345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9"/>
        <p:cNvGrpSpPr/>
        <p:nvPr/>
      </p:nvGrpSpPr>
      <p:grpSpPr>
        <a:xfrm>
          <a:off x="0" y="0"/>
          <a:ext cx="0" cy="0"/>
          <a:chOff x="0" y="0"/>
          <a:chExt cx="0" cy="0"/>
        </a:xfrm>
      </p:grpSpPr>
      <p:sp>
        <p:nvSpPr>
          <p:cNvPr id="100" name="Google Shape;100;p21"/>
          <p:cNvSpPr txBox="1">
            <a:spLocks noGrp="1"/>
          </p:cNvSpPr>
          <p:nvPr>
            <p:ph type="body" idx="1"/>
          </p:nvPr>
        </p:nvSpPr>
        <p:spPr>
          <a:xfrm>
            <a:off x="685800" y="457200"/>
            <a:ext cx="77724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21"/>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04"/>
        <p:cNvGrpSpPr/>
        <p:nvPr/>
      </p:nvGrpSpPr>
      <p:grpSpPr>
        <a:xfrm>
          <a:off x="0" y="0"/>
          <a:ext cx="0" cy="0"/>
          <a:chOff x="0" y="0"/>
          <a:chExt cx="0" cy="0"/>
        </a:xfrm>
      </p:grpSpPr>
      <p:sp>
        <p:nvSpPr>
          <p:cNvPr id="105" name="Google Shape;105;p2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7" name="Google Shape;107;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3" name="Google Shape;113;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9" name="Google Shape;119;p2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1" name="Google Shape;121;p2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8" name="Google Shape;128;p2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9" name="Google Shape;12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6" name="Google Shape;136;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17500" algn="l">
              <a:lnSpc>
                <a:spcPct val="100000"/>
              </a:lnSpc>
              <a:spcBef>
                <a:spcPts val="1600"/>
              </a:spcBef>
              <a:spcAft>
                <a:spcPts val="0"/>
              </a:spcAft>
              <a:buClr>
                <a:schemeClr val="dk1"/>
              </a:buClr>
              <a:buSzPts val="1400"/>
              <a:buChar char="○"/>
              <a:defRPr/>
            </a:lvl2pPr>
            <a:lvl3pPr marL="1371600" lvl="2" indent="-317500" algn="l">
              <a:lnSpc>
                <a:spcPct val="100000"/>
              </a:lnSpc>
              <a:spcBef>
                <a:spcPts val="1600"/>
              </a:spcBef>
              <a:spcAft>
                <a:spcPts val="0"/>
              </a:spcAft>
              <a:buClr>
                <a:schemeClr val="dk1"/>
              </a:buClr>
              <a:buSzPts val="1400"/>
              <a:buChar char="■"/>
              <a:defRPr/>
            </a:lvl3pPr>
            <a:lvl4pPr marL="1828800" lvl="3" indent="-317500" algn="l">
              <a:lnSpc>
                <a:spcPct val="100000"/>
              </a:lnSpc>
              <a:spcBef>
                <a:spcPts val="1600"/>
              </a:spcBef>
              <a:spcAft>
                <a:spcPts val="0"/>
              </a:spcAft>
              <a:buClr>
                <a:schemeClr val="dk1"/>
              </a:buClr>
              <a:buSzPts val="1400"/>
              <a:buChar char="●"/>
              <a:defRPr/>
            </a:lvl4pPr>
            <a:lvl5pPr marL="2286000" lvl="4" indent="-317500" algn="l">
              <a:lnSpc>
                <a:spcPct val="100000"/>
              </a:lnSpc>
              <a:spcBef>
                <a:spcPts val="1600"/>
              </a:spcBef>
              <a:spcAft>
                <a:spcPts val="0"/>
              </a:spcAft>
              <a:buClr>
                <a:schemeClr val="dk1"/>
              </a:buClr>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a:p>
        </p:txBody>
      </p:sp>
      <p:sp>
        <p:nvSpPr>
          <p:cNvPr id="160" name="Google Shape;16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61"/>
        <p:cNvGrpSpPr/>
        <p:nvPr/>
      </p:nvGrpSpPr>
      <p:grpSpPr>
        <a:xfrm>
          <a:off x="0" y="0"/>
          <a:ext cx="0" cy="0"/>
          <a:chOff x="0" y="0"/>
          <a:chExt cx="0" cy="0"/>
        </a:xfrm>
      </p:grpSpPr>
      <p:sp>
        <p:nvSpPr>
          <p:cNvPr id="162" name="Google Shape;162;p31"/>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1"/>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3"/>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6" name="Google Shape;176;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4"/>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2" name="Google Shape;182;p34"/>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3" name="Google Shape;183;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5"/>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35"/>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35"/>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1" name="Google Shape;191;p35"/>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2" name="Google Shape;192;p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00"/>
        <p:cNvGrpSpPr/>
        <p:nvPr/>
      </p:nvGrpSpPr>
      <p:grpSpPr>
        <a:xfrm>
          <a:off x="0" y="0"/>
          <a:ext cx="0" cy="0"/>
          <a:chOff x="0" y="0"/>
          <a:chExt cx="0" cy="0"/>
        </a:xfrm>
      </p:grpSpPr>
      <p:sp>
        <p:nvSpPr>
          <p:cNvPr id="201" name="Google Shape;201;p3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8"/>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7" name="Google Shape;207;p38"/>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9"/>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p39"/>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15" name="Google Shape;215;p3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3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4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4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4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4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4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2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10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10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1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4.xml"/><Relationship Id="rId1" Type="http://schemas.openxmlformats.org/officeDocument/2006/relationships/slideLayout" Target="../slideLayouts/slideLayout18.xml"/><Relationship Id="rId5" Type="http://schemas.openxmlformats.org/officeDocument/2006/relationships/image" Target="../media/image73.png"/><Relationship Id="rId4" Type="http://schemas.openxmlformats.org/officeDocument/2006/relationships/image" Target="../media/image72.png"/></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5.xml"/><Relationship Id="rId1" Type="http://schemas.openxmlformats.org/officeDocument/2006/relationships/slideLayout" Target="../slideLayouts/slideLayout19.xml"/><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12.xml"/><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1800">
                <a:solidFill>
                  <a:srgbClr val="000000"/>
                </a:solidFill>
                <a:latin typeface="Times New Roman"/>
                <a:ea typeface="Times New Roman"/>
                <a:cs typeface="Times New Roman"/>
                <a:sym typeface="Times New Roman"/>
              </a:rPr>
              <a:t>әл-Фараби атындағы Қазақ Ұлттық университеті</a:t>
            </a:r>
            <a:endParaRPr sz="1800">
              <a:solidFill>
                <a:srgbClr val="00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r>
              <a:rPr lang="ru" sz="1800">
                <a:solidFill>
                  <a:srgbClr val="000000"/>
                </a:solidFill>
                <a:latin typeface="Times New Roman"/>
                <a:ea typeface="Times New Roman"/>
                <a:cs typeface="Times New Roman"/>
                <a:sym typeface="Times New Roman"/>
              </a:rPr>
              <a:t>Жоғарғы медицина мектебі</a:t>
            </a:r>
            <a:endParaRPr>
              <a:solidFill>
                <a:srgbClr val="00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p:txBody>
      </p:sp>
      <p:sp>
        <p:nvSpPr>
          <p:cNvPr id="235" name="Google Shape;235;p42"/>
          <p:cNvSpPr txBox="1">
            <a:spLocks noGrp="1"/>
          </p:cNvSpPr>
          <p:nvPr>
            <p:ph type="body" idx="1"/>
          </p:nvPr>
        </p:nvSpPr>
        <p:spPr>
          <a:xfrm>
            <a:off x="311700" y="229547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600" b="1">
                <a:solidFill>
                  <a:schemeClr val="dk1"/>
                </a:solidFill>
                <a:latin typeface="Times New Roman"/>
                <a:ea typeface="Times New Roman"/>
                <a:cs typeface="Times New Roman"/>
                <a:sym typeface="Times New Roman"/>
              </a:rPr>
              <a:t>Биоорганикалық химияға кіріспе</a:t>
            </a:r>
            <a:endParaRPr sz="3600" b="1">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1600"/>
              </a:spcAft>
              <a:buSzPts val="1800"/>
              <a:buNone/>
            </a:pPr>
            <a:endParaRPr sz="2800" b="1">
              <a:solidFill>
                <a:srgbClr val="00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body" idx="1"/>
          </p:nvPr>
        </p:nvSpPr>
        <p:spPr>
          <a:xfrm>
            <a:off x="311700" y="-1432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00"/>
              </a:spcBef>
              <a:spcAft>
                <a:spcPts val="0"/>
              </a:spcAft>
              <a:buSzPts val="1800"/>
              <a:buNone/>
            </a:pPr>
            <a:r>
              <a:rPr lang="ru" sz="1600" b="1">
                <a:solidFill>
                  <a:srgbClr val="FF0000"/>
                </a:solidFill>
              </a:rPr>
              <a:t>Биоорганикалық химия</a:t>
            </a:r>
            <a:r>
              <a:rPr lang="ru" sz="1600">
                <a:solidFill>
                  <a:srgbClr val="000000"/>
                </a:solidFill>
              </a:rPr>
              <a:t> органикалық химия мен биохимияны біріктіретін химия.</a:t>
            </a:r>
            <a:endParaRPr sz="1600">
              <a:solidFill>
                <a:srgbClr val="000000"/>
              </a:solidFill>
            </a:endParaRPr>
          </a:p>
          <a:p>
            <a:pPr marL="0" lvl="0" indent="0" algn="just" rtl="0">
              <a:lnSpc>
                <a:spcPct val="150000"/>
              </a:lnSpc>
              <a:spcBef>
                <a:spcPts val="100"/>
              </a:spcBef>
              <a:spcAft>
                <a:spcPts val="0"/>
              </a:spcAft>
              <a:buClr>
                <a:schemeClr val="dk1"/>
              </a:buClr>
              <a:buSzPts val="1100"/>
              <a:buFont typeface="Arial"/>
              <a:buNone/>
            </a:pPr>
            <a:r>
              <a:rPr lang="ru" sz="1600">
                <a:solidFill>
                  <a:srgbClr val="000000"/>
                </a:solidFill>
              </a:rPr>
              <a:t>Биоорганикалық химия биологиялық процестерді химиялық әдістермен зерттеуді қамтиды. Органикалық химия әдістері биологиялық молекулаларды синтездеу және олардың құрылымын зерттеу, биохимиялық реакцияларды зерттеу үшін қолданылады.</a:t>
            </a:r>
            <a:endParaRPr sz="1600">
              <a:solidFill>
                <a:srgbClr val="000000"/>
              </a:solidFill>
            </a:endParaRPr>
          </a:p>
          <a:p>
            <a:pPr marL="0" lvl="0" indent="0" algn="just" rtl="0">
              <a:lnSpc>
                <a:spcPct val="150000"/>
              </a:lnSpc>
              <a:spcBef>
                <a:spcPts val="100"/>
              </a:spcBef>
              <a:spcAft>
                <a:spcPts val="0"/>
              </a:spcAft>
              <a:buClr>
                <a:schemeClr val="dk1"/>
              </a:buClr>
              <a:buSzPts val="1100"/>
              <a:buFont typeface="Arial"/>
              <a:buNone/>
            </a:pPr>
            <a:r>
              <a:rPr lang="ru" sz="1600">
                <a:solidFill>
                  <a:srgbClr val="000000"/>
                </a:solidFill>
              </a:rPr>
              <a:t>Органикалық химия - </a:t>
            </a:r>
            <a:r>
              <a:rPr lang="ru" sz="1600">
                <a:solidFill>
                  <a:srgbClr val="FF0000"/>
                </a:solidFill>
              </a:rPr>
              <a:t>көміртектің қосылыстарын</a:t>
            </a:r>
            <a:r>
              <a:rPr lang="ru" sz="1600">
                <a:solidFill>
                  <a:srgbClr val="000000"/>
                </a:solidFill>
              </a:rPr>
              <a:t> зерттейді.</a:t>
            </a:r>
            <a:endParaRPr sz="1600">
              <a:solidFill>
                <a:srgbClr val="000000"/>
              </a:solidFill>
            </a:endParaRPr>
          </a:p>
          <a:p>
            <a:pPr marL="0" lvl="0" indent="0" algn="just" rtl="0">
              <a:lnSpc>
                <a:spcPct val="150000"/>
              </a:lnSpc>
              <a:spcBef>
                <a:spcPts val="100"/>
              </a:spcBef>
              <a:spcAft>
                <a:spcPts val="0"/>
              </a:spcAft>
              <a:buClr>
                <a:schemeClr val="dk1"/>
              </a:buClr>
              <a:buSzPts val="1100"/>
              <a:buFont typeface="Arial"/>
              <a:buNone/>
            </a:pPr>
            <a:r>
              <a:rPr lang="ru" sz="1600" b="1">
                <a:solidFill>
                  <a:srgbClr val="FF0000"/>
                </a:solidFill>
              </a:rPr>
              <a:t>Көміртектің қосылыстары - </a:t>
            </a:r>
            <a:r>
              <a:rPr lang="ru" sz="1600">
                <a:solidFill>
                  <a:srgbClr val="000000"/>
                </a:solidFill>
              </a:rPr>
              <a:t>осы планетаның барлық тірі заттарын жасайтын орталық заттар.</a:t>
            </a:r>
            <a:endParaRPr sz="1600">
              <a:solidFill>
                <a:srgbClr val="000000"/>
              </a:solidFill>
            </a:endParaRPr>
          </a:p>
          <a:p>
            <a:pPr marL="0" lvl="0" indent="0" algn="just" rtl="0">
              <a:lnSpc>
                <a:spcPct val="150000"/>
              </a:lnSpc>
              <a:spcBef>
                <a:spcPts val="100"/>
              </a:spcBef>
              <a:spcAft>
                <a:spcPts val="0"/>
              </a:spcAft>
              <a:buClr>
                <a:schemeClr val="dk1"/>
              </a:buClr>
              <a:buSzPts val="1100"/>
              <a:buFont typeface="Arial"/>
              <a:buNone/>
            </a:pPr>
            <a:r>
              <a:rPr lang="ru" sz="1600" b="1">
                <a:solidFill>
                  <a:srgbClr val="FF0000"/>
                </a:solidFill>
              </a:rPr>
              <a:t>Азық-түлік</a:t>
            </a:r>
            <a:endParaRPr sz="1600" b="1">
              <a:solidFill>
                <a:srgbClr val="FF0000"/>
              </a:solidFill>
            </a:endParaRPr>
          </a:p>
          <a:p>
            <a:pPr marL="0" lvl="0" indent="0" algn="just" rtl="0">
              <a:lnSpc>
                <a:spcPct val="150000"/>
              </a:lnSpc>
              <a:spcBef>
                <a:spcPts val="100"/>
              </a:spcBef>
              <a:spcAft>
                <a:spcPts val="0"/>
              </a:spcAft>
              <a:buClr>
                <a:schemeClr val="dk1"/>
              </a:buClr>
              <a:buSzPts val="1100"/>
              <a:buFont typeface="Arial"/>
              <a:buNone/>
            </a:pPr>
            <a:r>
              <a:rPr lang="ru" sz="1600" b="1">
                <a:solidFill>
                  <a:srgbClr val="FF0000"/>
                </a:solidFill>
              </a:rPr>
              <a:t>Фармацевтика</a:t>
            </a:r>
            <a:endParaRPr sz="1600" b="1">
              <a:solidFill>
                <a:srgbClr val="FF0000"/>
              </a:solidFill>
            </a:endParaRPr>
          </a:p>
          <a:p>
            <a:pPr marL="0" lvl="0" indent="0" algn="just" rtl="0">
              <a:lnSpc>
                <a:spcPct val="150000"/>
              </a:lnSpc>
              <a:spcBef>
                <a:spcPts val="100"/>
              </a:spcBef>
              <a:spcAft>
                <a:spcPts val="0"/>
              </a:spcAft>
              <a:buClr>
                <a:schemeClr val="dk1"/>
              </a:buClr>
              <a:buSzPts val="1100"/>
              <a:buFont typeface="Arial"/>
              <a:buNone/>
            </a:pPr>
            <a:r>
              <a:rPr lang="ru" sz="1600" b="1">
                <a:solidFill>
                  <a:srgbClr val="FF0000"/>
                </a:solidFill>
              </a:rPr>
              <a:t>ДНҚ:</a:t>
            </a:r>
            <a:r>
              <a:rPr lang="ru" sz="1600" b="1">
                <a:solidFill>
                  <a:srgbClr val="006600"/>
                </a:solidFill>
              </a:rPr>
              <a:t> </a:t>
            </a:r>
            <a:r>
              <a:rPr lang="ru" sz="1600">
                <a:solidFill>
                  <a:srgbClr val="000000"/>
                </a:solidFill>
              </a:rPr>
              <a:t>бұл барлық генетикалық ақпаратын қамтитын алып молекулалар. Белоктар: қан, бұлшықет және тері.</a:t>
            </a:r>
            <a:endParaRPr sz="1600">
              <a:solidFill>
                <a:srgbClr val="000000"/>
              </a:solidFill>
            </a:endParaRPr>
          </a:p>
          <a:p>
            <a:pPr marL="0" lvl="0" indent="0" algn="just" rtl="0">
              <a:lnSpc>
                <a:spcPct val="150000"/>
              </a:lnSpc>
              <a:spcBef>
                <a:spcPts val="100"/>
              </a:spcBef>
              <a:spcAft>
                <a:spcPts val="0"/>
              </a:spcAft>
              <a:buSzPts val="1800"/>
              <a:buNone/>
            </a:pPr>
            <a:r>
              <a:rPr lang="ru" sz="1600" b="1">
                <a:solidFill>
                  <a:srgbClr val="FF0000"/>
                </a:solidFill>
              </a:rPr>
              <a:t>ферменттер:</a:t>
            </a:r>
            <a:r>
              <a:rPr lang="ru" sz="1600" b="1">
                <a:solidFill>
                  <a:srgbClr val="006600"/>
                </a:solidFill>
              </a:rPr>
              <a:t> </a:t>
            </a:r>
            <a:r>
              <a:rPr lang="ru" sz="1600">
                <a:solidFill>
                  <a:srgbClr val="000000"/>
                </a:solidFill>
              </a:rPr>
              <a:t>біздің органдарымыздағы реакцияларды катализдеу. </a:t>
            </a:r>
            <a:endParaRPr sz="1600">
              <a:solidFill>
                <a:srgbClr val="000000"/>
              </a:solidFill>
            </a:endParaRPr>
          </a:p>
          <a:p>
            <a:pPr marL="0" lvl="0" indent="0" algn="just" rtl="0">
              <a:lnSpc>
                <a:spcPct val="150000"/>
              </a:lnSpc>
              <a:spcBef>
                <a:spcPts val="100"/>
              </a:spcBef>
              <a:spcAft>
                <a:spcPts val="0"/>
              </a:spcAft>
              <a:buClr>
                <a:schemeClr val="dk1"/>
              </a:buClr>
              <a:buSzPts val="1100"/>
              <a:buFont typeface="Arial"/>
              <a:buNone/>
            </a:pPr>
            <a:r>
              <a:rPr lang="ru" sz="1600">
                <a:solidFill>
                  <a:srgbClr val="000000"/>
                </a:solidFill>
              </a:rPr>
              <a:t>Өмірді қамтамасыз ететін энергияны беретін </a:t>
            </a:r>
            <a:r>
              <a:rPr lang="ru" sz="1600" b="1">
                <a:solidFill>
                  <a:srgbClr val="FF0000"/>
                </a:solidFill>
              </a:rPr>
              <a:t>қосылыстар</a:t>
            </a:r>
            <a:r>
              <a:rPr lang="ru" sz="1600" b="1">
                <a:solidFill>
                  <a:srgbClr val="006600"/>
                </a:solidFill>
              </a:rPr>
              <a:t>.</a:t>
            </a:r>
            <a:endParaRPr sz="1600" b="1">
              <a:solidFill>
                <a:srgbClr val="006600"/>
              </a:solidFill>
            </a:endParaRPr>
          </a:p>
          <a:p>
            <a:pPr marL="0" lvl="0" indent="0" algn="just" rtl="0">
              <a:lnSpc>
                <a:spcPct val="115000"/>
              </a:lnSpc>
              <a:spcBef>
                <a:spcPts val="0"/>
              </a:spcBef>
              <a:spcAft>
                <a:spcPts val="1600"/>
              </a:spcAft>
              <a:buSzPts val="1800"/>
              <a:buNone/>
            </a:pPr>
            <a:endParaRPr sz="1600"/>
          </a:p>
        </p:txBody>
      </p:sp>
      <p:pic>
        <p:nvPicPr>
          <p:cNvPr id="308" name="Google Shape;308;p51"/>
          <p:cNvPicPr preferRelativeResize="0"/>
          <p:nvPr/>
        </p:nvPicPr>
        <p:blipFill rotWithShape="1">
          <a:blip r:embed="rId3">
            <a:alphaModFix/>
          </a:blip>
          <a:srcRect/>
          <a:stretch/>
        </p:blipFill>
        <p:spPr>
          <a:xfrm>
            <a:off x="7723875" y="2306675"/>
            <a:ext cx="615857" cy="7664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pic>
        <p:nvPicPr>
          <p:cNvPr id="1640" name="Google Shape;1640;p141" descr="NAME3"/>
          <p:cNvPicPr preferRelativeResize="0"/>
          <p:nvPr/>
        </p:nvPicPr>
        <p:blipFill rotWithShape="1">
          <a:blip r:embed="rId3">
            <a:alphaModFix/>
          </a:blip>
          <a:srcRect/>
          <a:stretch/>
        </p:blipFill>
        <p:spPr>
          <a:xfrm>
            <a:off x="2228850" y="1714501"/>
            <a:ext cx="4057650" cy="1788318"/>
          </a:xfrm>
          <a:prstGeom prst="rect">
            <a:avLst/>
          </a:prstGeom>
          <a:noFill/>
          <a:ln>
            <a:noFill/>
          </a:ln>
        </p:spPr>
      </p:pic>
      <p:sp>
        <p:nvSpPr>
          <p:cNvPr id="1641" name="Google Shape;1641;p141"/>
          <p:cNvSpPr/>
          <p:nvPr/>
        </p:nvSpPr>
        <p:spPr>
          <a:xfrm>
            <a:off x="1543050" y="3600450"/>
            <a:ext cx="64578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бүйір тізбек атауы анықтау</a:t>
            </a:r>
            <a:endParaRPr sz="1100" b="0" i="0" u="none" strike="noStrike" cap="none">
              <a:solidFill>
                <a:srgbClr val="000000"/>
              </a:solidFill>
              <a:latin typeface="Arial"/>
              <a:ea typeface="Arial"/>
              <a:cs typeface="Arial"/>
              <a:sym typeface="Arial"/>
            </a:endParaRPr>
          </a:p>
        </p:txBody>
      </p:sp>
      <p:pic>
        <p:nvPicPr>
          <p:cNvPr id="1642" name="Google Shape;1642;p141" descr="NAME1"/>
          <p:cNvPicPr preferRelativeResize="0"/>
          <p:nvPr/>
        </p:nvPicPr>
        <p:blipFill rotWithShape="1">
          <a:blip r:embed="rId4">
            <a:alphaModFix/>
          </a:blip>
          <a:srcRect/>
          <a:stretch/>
        </p:blipFill>
        <p:spPr>
          <a:xfrm>
            <a:off x="2228850" y="1714501"/>
            <a:ext cx="4057650" cy="1788318"/>
          </a:xfrm>
          <a:prstGeom prst="rect">
            <a:avLst/>
          </a:prstGeom>
          <a:noFill/>
          <a:ln>
            <a:noFill/>
          </a:ln>
        </p:spPr>
      </p:pic>
      <p:sp>
        <p:nvSpPr>
          <p:cNvPr id="1643" name="Google Shape;1643;p141"/>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1-hexene</a:t>
            </a:r>
            <a:endParaRPr sz="1100" b="0" i="0" u="none" strike="noStrike" cap="none">
              <a:solidFill>
                <a:srgbClr val="000000"/>
              </a:solidFill>
              <a:latin typeface="Arial"/>
              <a:ea typeface="Arial"/>
              <a:cs typeface="Arial"/>
              <a:sym typeface="Arial"/>
            </a:endParaRPr>
          </a:p>
        </p:txBody>
      </p:sp>
      <p:sp>
        <p:nvSpPr>
          <p:cNvPr id="1644" name="Google Shape;1644;p141"/>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                                 </a:t>
            </a:r>
            <a:r>
              <a:rPr lang="ru" sz="2700" b="0" i="0" u="none" strike="noStrike" cap="none">
                <a:solidFill>
                  <a:schemeClr val="dk1"/>
                </a:solidFill>
                <a:latin typeface="Arial"/>
                <a:ea typeface="Arial"/>
                <a:cs typeface="Arial"/>
                <a:sym typeface="Arial"/>
              </a:rPr>
              <a:t>1-</a:t>
            </a:r>
            <a:endParaRPr sz="2700" b="0" i="0" u="none" strike="noStrike" cap="none">
              <a:solidFill>
                <a:srgbClr val="0804C0"/>
              </a:solidFill>
              <a:latin typeface="Arial"/>
              <a:ea typeface="Arial"/>
              <a:cs typeface="Arial"/>
              <a:sym typeface="Arial"/>
            </a:endParaRPr>
          </a:p>
        </p:txBody>
      </p:sp>
      <p:sp>
        <p:nvSpPr>
          <p:cNvPr id="1645" name="Google Shape;1645;p141"/>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6" name="Google Shape;1646;p141"/>
          <p:cNvSpPr txBox="1"/>
          <p:nvPr/>
        </p:nvSpPr>
        <p:spPr>
          <a:xfrm>
            <a:off x="2171700" y="200025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ethyl</a:t>
            </a:r>
            <a:endParaRPr sz="1100" b="0" i="0" u="none" strike="noStrike" cap="none">
              <a:solidFill>
                <a:srgbClr val="000000"/>
              </a:solidFill>
              <a:latin typeface="Arial"/>
              <a:ea typeface="Arial"/>
              <a:cs typeface="Arial"/>
              <a:sym typeface="Arial"/>
            </a:endParaRPr>
          </a:p>
        </p:txBody>
      </p:sp>
      <p:sp>
        <p:nvSpPr>
          <p:cNvPr id="1647" name="Google Shape;1647;p141"/>
          <p:cNvSpPr txBox="1"/>
          <p:nvPr/>
        </p:nvSpPr>
        <p:spPr>
          <a:xfrm>
            <a:off x="5829300" y="26289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48" name="Google Shape;1648;p141"/>
          <p:cNvSpPr txBox="1"/>
          <p:nvPr/>
        </p:nvSpPr>
        <p:spPr>
          <a:xfrm>
            <a:off x="5543550" y="32004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1"/>
                                        </p:tgtEl>
                                        <p:attrNameLst>
                                          <p:attrName>style.visibility</p:attrName>
                                        </p:attrNameLst>
                                      </p:cBhvr>
                                      <p:to>
                                        <p:strVal val="visible"/>
                                      </p:to>
                                    </p:set>
                                    <p:animEffect transition="in" filter="fade">
                                      <p:cBhvr>
                                        <p:cTn id="7" dur="500"/>
                                        <p:tgtEl>
                                          <p:spTgt spid="164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46"/>
                                        </p:tgtEl>
                                        <p:attrNameLst>
                                          <p:attrName>style.visibility</p:attrName>
                                        </p:attrNameLst>
                                      </p:cBhvr>
                                      <p:to>
                                        <p:strVal val="visible"/>
                                      </p:to>
                                    </p:set>
                                    <p:anim calcmode="lin" valueType="num">
                                      <p:cBhvr additive="base">
                                        <p:cTn id="12" dur="500"/>
                                        <p:tgtEl>
                                          <p:spTgt spid="1646"/>
                                        </p:tgtEl>
                                        <p:attrNameLst>
                                          <p:attrName>ppt_w</p:attrName>
                                        </p:attrNameLst>
                                      </p:cBhvr>
                                      <p:tavLst>
                                        <p:tav tm="0">
                                          <p:val>
                                            <p:strVal val="0"/>
                                          </p:val>
                                        </p:tav>
                                        <p:tav tm="100000">
                                          <p:val>
                                            <p:strVal val="#ppt_w"/>
                                          </p:val>
                                        </p:tav>
                                      </p:tavLst>
                                    </p:anim>
                                    <p:anim calcmode="lin" valueType="num">
                                      <p:cBhvr additive="base">
                                        <p:cTn id="13" dur="500"/>
                                        <p:tgtEl>
                                          <p:spTgt spid="164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647"/>
                                        </p:tgtEl>
                                        <p:attrNameLst>
                                          <p:attrName>style.visibility</p:attrName>
                                        </p:attrNameLst>
                                      </p:cBhvr>
                                      <p:to>
                                        <p:strVal val="visible"/>
                                      </p:to>
                                    </p:set>
                                    <p:anim calcmode="lin" valueType="num">
                                      <p:cBhvr additive="base">
                                        <p:cTn id="18" dur="500"/>
                                        <p:tgtEl>
                                          <p:spTgt spid="1647"/>
                                        </p:tgtEl>
                                        <p:attrNameLst>
                                          <p:attrName>ppt_w</p:attrName>
                                        </p:attrNameLst>
                                      </p:cBhvr>
                                      <p:tavLst>
                                        <p:tav tm="0">
                                          <p:val>
                                            <p:strVal val="0"/>
                                          </p:val>
                                        </p:tav>
                                        <p:tav tm="100000">
                                          <p:val>
                                            <p:strVal val="#ppt_w"/>
                                          </p:val>
                                        </p:tav>
                                      </p:tavLst>
                                    </p:anim>
                                    <p:anim calcmode="lin" valueType="num">
                                      <p:cBhvr additive="base">
                                        <p:cTn id="19" dur="500"/>
                                        <p:tgtEl>
                                          <p:spTgt spid="1647"/>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648"/>
                                        </p:tgtEl>
                                        <p:attrNameLst>
                                          <p:attrName>style.visibility</p:attrName>
                                        </p:attrNameLst>
                                      </p:cBhvr>
                                      <p:to>
                                        <p:strVal val="visible"/>
                                      </p:to>
                                    </p:set>
                                    <p:anim calcmode="lin" valueType="num">
                                      <p:cBhvr additive="base">
                                        <p:cTn id="24" dur="500"/>
                                        <p:tgtEl>
                                          <p:spTgt spid="1648"/>
                                        </p:tgtEl>
                                        <p:attrNameLst>
                                          <p:attrName>ppt_w</p:attrName>
                                        </p:attrNameLst>
                                      </p:cBhvr>
                                      <p:tavLst>
                                        <p:tav tm="0">
                                          <p:val>
                                            <p:strVal val="0"/>
                                          </p:val>
                                        </p:tav>
                                        <p:tav tm="100000">
                                          <p:val>
                                            <p:strVal val="#ppt_w"/>
                                          </p:val>
                                        </p:tav>
                                      </p:tavLst>
                                    </p:anim>
                                    <p:anim calcmode="lin" valueType="num">
                                      <p:cBhvr additive="base">
                                        <p:cTn id="25" dur="500"/>
                                        <p:tgtEl>
                                          <p:spTgt spid="16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pic>
        <p:nvPicPr>
          <p:cNvPr id="1653" name="Google Shape;1653;p142" descr="NAME1"/>
          <p:cNvPicPr preferRelativeResize="0"/>
          <p:nvPr/>
        </p:nvPicPr>
        <p:blipFill rotWithShape="1">
          <a:blip r:embed="rId3">
            <a:alphaModFix/>
          </a:blip>
          <a:srcRect/>
          <a:stretch/>
        </p:blipFill>
        <p:spPr>
          <a:xfrm>
            <a:off x="2228850" y="1714501"/>
            <a:ext cx="4057650" cy="1788318"/>
          </a:xfrm>
          <a:prstGeom prst="rect">
            <a:avLst/>
          </a:prstGeom>
          <a:noFill/>
          <a:ln>
            <a:noFill/>
          </a:ln>
        </p:spPr>
      </p:pic>
      <p:pic>
        <p:nvPicPr>
          <p:cNvPr id="1654" name="Google Shape;1654;p142" descr="NAME3"/>
          <p:cNvPicPr preferRelativeResize="0"/>
          <p:nvPr/>
        </p:nvPicPr>
        <p:blipFill rotWithShape="1">
          <a:blip r:embed="rId4">
            <a:alphaModFix/>
          </a:blip>
          <a:srcRect/>
          <a:stretch/>
        </p:blipFill>
        <p:spPr>
          <a:xfrm>
            <a:off x="2228850" y="1714501"/>
            <a:ext cx="4057650" cy="1788318"/>
          </a:xfrm>
          <a:prstGeom prst="rect">
            <a:avLst/>
          </a:prstGeom>
          <a:noFill/>
          <a:ln>
            <a:noFill/>
          </a:ln>
        </p:spPr>
      </p:pic>
      <p:sp>
        <p:nvSpPr>
          <p:cNvPr id="1655" name="Google Shape;1655;p142"/>
          <p:cNvSpPr/>
          <p:nvPr/>
        </p:nvSpPr>
        <p:spPr>
          <a:xfrm>
            <a:off x="1543050" y="4057650"/>
            <a:ext cx="56007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2-этил-4-метил-4-метил-</a:t>
            </a:r>
            <a:r>
              <a:rPr lang="ru" sz="2700" b="0" i="0" u="none" strike="noStrike" cap="none">
                <a:solidFill>
                  <a:schemeClr val="dk1"/>
                </a:solidFill>
                <a:latin typeface="Arial"/>
                <a:ea typeface="Arial"/>
                <a:cs typeface="Arial"/>
                <a:sym typeface="Arial"/>
              </a:rPr>
              <a:t>1-гексен</a:t>
            </a:r>
            <a:endParaRPr sz="2700" b="0" i="0" u="none" strike="noStrike" cap="none">
              <a:solidFill>
                <a:srgbClr val="0804C0"/>
              </a:solidFill>
              <a:latin typeface="Arial"/>
              <a:ea typeface="Arial"/>
              <a:cs typeface="Arial"/>
              <a:sym typeface="Arial"/>
            </a:endParaRPr>
          </a:p>
        </p:txBody>
      </p:sp>
      <p:sp>
        <p:nvSpPr>
          <p:cNvPr id="1656" name="Google Shape;1656;p142"/>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7" name="Google Shape;1657;p142"/>
          <p:cNvSpPr txBox="1"/>
          <p:nvPr/>
        </p:nvSpPr>
        <p:spPr>
          <a:xfrm>
            <a:off x="2171700" y="200025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ethyl</a:t>
            </a:r>
            <a:endParaRPr sz="1100" b="0" i="0" u="none" strike="noStrike" cap="none">
              <a:solidFill>
                <a:srgbClr val="000000"/>
              </a:solidFill>
              <a:latin typeface="Arial"/>
              <a:ea typeface="Arial"/>
              <a:cs typeface="Arial"/>
              <a:sym typeface="Arial"/>
            </a:endParaRPr>
          </a:p>
        </p:txBody>
      </p:sp>
      <p:sp>
        <p:nvSpPr>
          <p:cNvPr id="1658" name="Google Shape;1658;p142"/>
          <p:cNvSpPr txBox="1"/>
          <p:nvPr/>
        </p:nvSpPr>
        <p:spPr>
          <a:xfrm>
            <a:off x="5829300" y="26289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59" name="Google Shape;1659;p142"/>
          <p:cNvSpPr txBox="1"/>
          <p:nvPr/>
        </p:nvSpPr>
        <p:spPr>
          <a:xfrm>
            <a:off x="5543550" y="32004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60" name="Google Shape;1660;p142"/>
          <p:cNvSpPr/>
          <p:nvPr/>
        </p:nvSpPr>
        <p:spPr>
          <a:xfrm>
            <a:off x="1200150" y="3600450"/>
            <a:ext cx="6858000" cy="628500"/>
          </a:xfrm>
          <a:prstGeom prst="rect">
            <a:avLst/>
          </a:prstGeom>
          <a:noFill/>
          <a:ln>
            <a:noFill/>
          </a:ln>
        </p:spPr>
        <p:txBody>
          <a:bodyPr spcFirstLastPara="1" wrap="square" lIns="0" tIns="34275" rIns="0" bIns="34275" anchor="t" anchorCtr="0">
            <a:noAutofit/>
          </a:bodyPr>
          <a:lstStyle/>
          <a:p>
            <a:pPr marL="254000" marR="0" lvl="0" indent="-254000" algn="ctr" rtl="0">
              <a:lnSpc>
                <a:spcPct val="100000"/>
              </a:lnSpc>
              <a:spcBef>
                <a:spcPts val="0"/>
              </a:spcBef>
              <a:spcAft>
                <a:spcPts val="0"/>
              </a:spcAft>
              <a:buClr>
                <a:srgbClr val="0804C0"/>
              </a:buClr>
              <a:buSzPts val="2600"/>
              <a:buFont typeface="Arial"/>
              <a:buNone/>
            </a:pPr>
            <a:r>
              <a:rPr lang="ru" sz="2600" b="0" i="0" u="none" strike="noStrike" cap="none">
                <a:solidFill>
                  <a:srgbClr val="0804C0"/>
                </a:solidFill>
                <a:latin typeface="Arial"/>
                <a:ea typeface="Arial"/>
                <a:cs typeface="Arial"/>
                <a:sym typeface="Arial"/>
              </a:rPr>
              <a:t>алфавит ретімен тармақ атауын жалғау</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0"/>
                                        </p:tgtEl>
                                        <p:attrNameLst>
                                          <p:attrName>style.visibility</p:attrName>
                                        </p:attrNameLst>
                                      </p:cBhvr>
                                      <p:to>
                                        <p:strVal val="visible"/>
                                      </p:to>
                                    </p:set>
                                    <p:animEffect transition="in" filter="fade">
                                      <p:cBhvr>
                                        <p:cTn id="7" dur="500"/>
                                        <p:tgtEl>
                                          <p:spTgt spid="16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5"/>
                                        </p:tgtEl>
                                        <p:attrNameLst>
                                          <p:attrName>style.visibility</p:attrName>
                                        </p:attrNameLst>
                                      </p:cBhvr>
                                      <p:to>
                                        <p:strVal val="visible"/>
                                      </p:to>
                                    </p:set>
                                    <p:animEffect transition="in" filter="fade">
                                      <p:cBhvr>
                                        <p:cTn id="12" dur="500"/>
                                        <p:tgtEl>
                                          <p:spTgt spid="1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143"/>
          <p:cNvSpPr/>
          <p:nvPr/>
        </p:nvSpPr>
        <p:spPr>
          <a:xfrm>
            <a:off x="1543050" y="3600450"/>
            <a:ext cx="64578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тармақтары ұқсас топтар</a:t>
            </a:r>
            <a:endParaRPr sz="1100" b="0" i="0" u="none" strike="noStrike" cap="none">
              <a:solidFill>
                <a:srgbClr val="000000"/>
              </a:solidFill>
              <a:latin typeface="Arial"/>
              <a:ea typeface="Arial"/>
              <a:cs typeface="Arial"/>
              <a:sym typeface="Arial"/>
            </a:endParaRPr>
          </a:p>
        </p:txBody>
      </p:sp>
      <p:pic>
        <p:nvPicPr>
          <p:cNvPr id="1666" name="Google Shape;1666;p143" descr="NAME1"/>
          <p:cNvPicPr preferRelativeResize="0"/>
          <p:nvPr/>
        </p:nvPicPr>
        <p:blipFill rotWithShape="1">
          <a:blip r:embed="rId3">
            <a:alphaModFix/>
          </a:blip>
          <a:srcRect/>
          <a:stretch/>
        </p:blipFill>
        <p:spPr>
          <a:xfrm>
            <a:off x="2228850" y="1714501"/>
            <a:ext cx="4057650" cy="1788318"/>
          </a:xfrm>
          <a:prstGeom prst="rect">
            <a:avLst/>
          </a:prstGeom>
          <a:noFill/>
          <a:ln>
            <a:noFill/>
          </a:ln>
        </p:spPr>
      </p:pic>
      <p:pic>
        <p:nvPicPr>
          <p:cNvPr id="1667" name="Google Shape;1667;p143" descr="NAME3"/>
          <p:cNvPicPr preferRelativeResize="0"/>
          <p:nvPr/>
        </p:nvPicPr>
        <p:blipFill rotWithShape="1">
          <a:blip r:embed="rId4">
            <a:alphaModFix/>
          </a:blip>
          <a:srcRect/>
          <a:stretch/>
        </p:blipFill>
        <p:spPr>
          <a:xfrm>
            <a:off x="2228850" y="1714501"/>
            <a:ext cx="4057650" cy="1788318"/>
          </a:xfrm>
          <a:prstGeom prst="rect">
            <a:avLst/>
          </a:prstGeom>
          <a:noFill/>
          <a:ln>
            <a:noFill/>
          </a:ln>
        </p:spPr>
      </p:pic>
      <p:sp>
        <p:nvSpPr>
          <p:cNvPr id="1668" name="Google Shape;1668;p143"/>
          <p:cNvSpPr/>
          <p:nvPr/>
        </p:nvSpPr>
        <p:spPr>
          <a:xfrm>
            <a:off x="1714500" y="4171950"/>
            <a:ext cx="56007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2"/>
              </a:buClr>
              <a:buSzPts val="2700"/>
              <a:buFont typeface="Arial"/>
              <a:buNone/>
            </a:pPr>
            <a:r>
              <a:rPr lang="ru" sz="2700" b="0" i="0" u="none" strike="noStrike" cap="none">
                <a:solidFill>
                  <a:schemeClr val="dk2"/>
                </a:solidFill>
                <a:latin typeface="Arial"/>
                <a:ea typeface="Arial"/>
                <a:cs typeface="Arial"/>
                <a:sym typeface="Arial"/>
              </a:rPr>
              <a:t>2-этил-4-метил-4-метил-1-гексен</a:t>
            </a:r>
            <a:endParaRPr sz="1100" b="0" i="0" u="none" strike="noStrike" cap="none">
              <a:solidFill>
                <a:srgbClr val="000000"/>
              </a:solidFill>
              <a:latin typeface="Arial"/>
              <a:ea typeface="Arial"/>
              <a:cs typeface="Arial"/>
              <a:sym typeface="Arial"/>
            </a:endParaRPr>
          </a:p>
        </p:txBody>
      </p:sp>
      <p:sp>
        <p:nvSpPr>
          <p:cNvPr id="1669" name="Google Shape;1669;p143"/>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0" name="Google Shape;1670;p143"/>
          <p:cNvSpPr txBox="1"/>
          <p:nvPr/>
        </p:nvSpPr>
        <p:spPr>
          <a:xfrm>
            <a:off x="2171700" y="200025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ethyl</a:t>
            </a:r>
            <a:endParaRPr sz="1100" b="0" i="0" u="none" strike="noStrike" cap="none">
              <a:solidFill>
                <a:srgbClr val="000000"/>
              </a:solidFill>
              <a:latin typeface="Arial"/>
              <a:ea typeface="Arial"/>
              <a:cs typeface="Arial"/>
              <a:sym typeface="Arial"/>
            </a:endParaRPr>
          </a:p>
        </p:txBody>
      </p:sp>
      <p:sp>
        <p:nvSpPr>
          <p:cNvPr id="1671" name="Google Shape;1671;p143"/>
          <p:cNvSpPr txBox="1"/>
          <p:nvPr/>
        </p:nvSpPr>
        <p:spPr>
          <a:xfrm>
            <a:off x="5829300" y="26289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72" name="Google Shape;1672;p143"/>
          <p:cNvSpPr txBox="1"/>
          <p:nvPr/>
        </p:nvSpPr>
        <p:spPr>
          <a:xfrm>
            <a:off x="5543550" y="32004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5"/>
                                        </p:tgtEl>
                                        <p:attrNameLst>
                                          <p:attrName>style.visibility</p:attrName>
                                        </p:attrNameLst>
                                      </p:cBhvr>
                                      <p:to>
                                        <p:strVal val="visible"/>
                                      </p:to>
                                    </p:set>
                                    <p:animEffect transition="in" filter="fade">
                                      <p:cBhvr>
                                        <p:cTn id="7" dur="500"/>
                                        <p:tgtEl>
                                          <p:spTgt spid="1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7" name="Google Shape;1677;p144"/>
          <p:cNvSpPr/>
          <p:nvPr/>
        </p:nvSpPr>
        <p:spPr>
          <a:xfrm>
            <a:off x="1543050" y="3143250"/>
            <a:ext cx="64578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тармақтары ұқсас топтар</a:t>
            </a:r>
            <a:endParaRPr sz="1100" b="0" i="0" u="none" strike="noStrike" cap="none">
              <a:solidFill>
                <a:srgbClr val="000000"/>
              </a:solidFill>
              <a:latin typeface="Arial"/>
              <a:ea typeface="Arial"/>
              <a:cs typeface="Arial"/>
              <a:sym typeface="Arial"/>
            </a:endParaRPr>
          </a:p>
        </p:txBody>
      </p:sp>
      <p:pic>
        <p:nvPicPr>
          <p:cNvPr id="1678" name="Google Shape;1678;p144" descr="NAME1"/>
          <p:cNvPicPr preferRelativeResize="0"/>
          <p:nvPr/>
        </p:nvPicPr>
        <p:blipFill rotWithShape="1">
          <a:blip r:embed="rId3">
            <a:alphaModFix/>
          </a:blip>
          <a:srcRect/>
          <a:stretch/>
        </p:blipFill>
        <p:spPr>
          <a:xfrm>
            <a:off x="2228850" y="1257301"/>
            <a:ext cx="4057650" cy="1788318"/>
          </a:xfrm>
          <a:prstGeom prst="rect">
            <a:avLst/>
          </a:prstGeom>
          <a:noFill/>
          <a:ln>
            <a:noFill/>
          </a:ln>
        </p:spPr>
      </p:pic>
      <p:pic>
        <p:nvPicPr>
          <p:cNvPr id="1679" name="Google Shape;1679;p144" descr="NAME3"/>
          <p:cNvPicPr preferRelativeResize="0"/>
          <p:nvPr/>
        </p:nvPicPr>
        <p:blipFill rotWithShape="1">
          <a:blip r:embed="rId4">
            <a:alphaModFix/>
          </a:blip>
          <a:srcRect/>
          <a:stretch/>
        </p:blipFill>
        <p:spPr>
          <a:xfrm>
            <a:off x="2228850" y="1257301"/>
            <a:ext cx="4057650" cy="1788318"/>
          </a:xfrm>
          <a:prstGeom prst="rect">
            <a:avLst/>
          </a:prstGeom>
          <a:noFill/>
          <a:ln>
            <a:noFill/>
          </a:ln>
        </p:spPr>
      </p:pic>
      <p:sp>
        <p:nvSpPr>
          <p:cNvPr id="1680" name="Google Shape;1680;p144"/>
          <p:cNvSpPr/>
          <p:nvPr/>
        </p:nvSpPr>
        <p:spPr>
          <a:xfrm>
            <a:off x="1943100" y="3714750"/>
            <a:ext cx="61722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accent2"/>
              </a:buClr>
              <a:buSzPts val="2700"/>
              <a:buFont typeface="Arial"/>
              <a:buNone/>
            </a:pPr>
            <a:r>
              <a:rPr lang="ru" sz="2700" b="0" i="0" u="none" strike="noStrike" cap="none">
                <a:solidFill>
                  <a:schemeClr val="accent2"/>
                </a:solidFill>
                <a:latin typeface="Arial"/>
                <a:ea typeface="Arial"/>
                <a:cs typeface="Arial"/>
                <a:sym typeface="Arial"/>
              </a:rPr>
              <a:t>  </a:t>
            </a:r>
            <a:r>
              <a:rPr lang="ru" sz="2700" b="0" i="0" u="none" strike="noStrike" cap="none">
                <a:solidFill>
                  <a:srgbClr val="0804C0"/>
                </a:solidFill>
                <a:latin typeface="Arial"/>
                <a:ea typeface="Arial"/>
                <a:cs typeface="Arial"/>
                <a:sym typeface="Arial"/>
              </a:rPr>
              <a:t>2-этил-4,4-диметил-1-гексен</a:t>
            </a:r>
            <a:endParaRPr sz="1100" b="0" i="0" u="none" strike="noStrike" cap="none">
              <a:solidFill>
                <a:srgbClr val="000000"/>
              </a:solidFill>
              <a:latin typeface="Arial"/>
              <a:ea typeface="Arial"/>
              <a:cs typeface="Arial"/>
              <a:sym typeface="Arial"/>
            </a:endParaRPr>
          </a:p>
          <a:p>
            <a:pPr marL="254000" marR="0" lvl="0" indent="-254000" algn="l" rtl="0">
              <a:lnSpc>
                <a:spcPct val="100000"/>
              </a:lnSpc>
              <a:spcBef>
                <a:spcPts val="50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немесе  2-этил-4,4-диметил-гексен-1</a:t>
            </a:r>
            <a:endParaRPr sz="1100" b="0" i="0" u="none" strike="noStrike" cap="none">
              <a:solidFill>
                <a:srgbClr val="000000"/>
              </a:solidFill>
              <a:latin typeface="Arial"/>
              <a:ea typeface="Arial"/>
              <a:cs typeface="Arial"/>
              <a:sym typeface="Arial"/>
            </a:endParaRPr>
          </a:p>
          <a:p>
            <a:pPr marL="254000" marR="0" lvl="0" indent="-254000" algn="l" rtl="0">
              <a:lnSpc>
                <a:spcPct val="100000"/>
              </a:lnSpc>
              <a:spcBef>
                <a:spcPts val="500"/>
              </a:spcBef>
              <a:spcAft>
                <a:spcPts val="0"/>
              </a:spcAft>
              <a:buClr>
                <a:schemeClr val="dk1"/>
              </a:buClr>
              <a:buSzPts val="2700"/>
              <a:buFont typeface="Arial"/>
              <a:buNone/>
            </a:pPr>
            <a:endParaRPr sz="2700" b="0" i="0" u="none" strike="noStrike" cap="none">
              <a:solidFill>
                <a:schemeClr val="accent2"/>
              </a:solidFill>
              <a:latin typeface="Arial"/>
              <a:ea typeface="Arial"/>
              <a:cs typeface="Arial"/>
              <a:sym typeface="Arial"/>
            </a:endParaRPr>
          </a:p>
        </p:txBody>
      </p:sp>
      <p:sp>
        <p:nvSpPr>
          <p:cNvPr id="1681" name="Google Shape;1681;p144"/>
          <p:cNvSpPr/>
          <p:nvPr/>
        </p:nvSpPr>
        <p:spPr>
          <a:xfrm>
            <a:off x="3543300" y="1148953"/>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2" name="Google Shape;1682;p144"/>
          <p:cNvSpPr txBox="1"/>
          <p:nvPr/>
        </p:nvSpPr>
        <p:spPr>
          <a:xfrm>
            <a:off x="2171700" y="154305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ethyl</a:t>
            </a:r>
            <a:endParaRPr sz="1100" b="0" i="0" u="none" strike="noStrike" cap="none">
              <a:solidFill>
                <a:srgbClr val="000000"/>
              </a:solidFill>
              <a:latin typeface="Arial"/>
              <a:ea typeface="Arial"/>
              <a:cs typeface="Arial"/>
              <a:sym typeface="Arial"/>
            </a:endParaRPr>
          </a:p>
        </p:txBody>
      </p:sp>
      <p:sp>
        <p:nvSpPr>
          <p:cNvPr id="1683" name="Google Shape;1683;p144"/>
          <p:cNvSpPr txBox="1"/>
          <p:nvPr/>
        </p:nvSpPr>
        <p:spPr>
          <a:xfrm>
            <a:off x="5829300" y="21717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84" name="Google Shape;1684;p144"/>
          <p:cNvSpPr txBox="1"/>
          <p:nvPr/>
        </p:nvSpPr>
        <p:spPr>
          <a:xfrm>
            <a:off x="5543550" y="2743200"/>
            <a:ext cx="1028700" cy="43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85" name="Google Shape;1685;p144"/>
          <p:cNvSpPr txBox="1">
            <a:spLocks noGrp="1"/>
          </p:cNvSpPr>
          <p:nvPr>
            <p:ph type="body" idx="1"/>
          </p:nvPr>
        </p:nvSpPr>
        <p:spPr>
          <a:xfrm>
            <a:off x="1485900" y="742951"/>
            <a:ext cx="6172200" cy="2217000"/>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690" name="Google Shape;1690;p145"/>
          <p:cNvSpPr/>
          <p:nvPr/>
        </p:nvSpPr>
        <p:spPr>
          <a:xfrm>
            <a:off x="1143000" y="0"/>
            <a:ext cx="3028800" cy="14859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691" name="Google Shape;1691;p145"/>
          <p:cNvSpPr/>
          <p:nvPr/>
        </p:nvSpPr>
        <p:spPr>
          <a:xfrm>
            <a:off x="1143000" y="3086100"/>
            <a:ext cx="6858000" cy="20574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692" name="Google Shape;1692;p145"/>
          <p:cNvSpPr/>
          <p:nvPr/>
        </p:nvSpPr>
        <p:spPr>
          <a:xfrm>
            <a:off x="1143000" y="1485900"/>
            <a:ext cx="3028800" cy="16002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693" name="Google Shape;1693;p145"/>
          <p:cNvSpPr/>
          <p:nvPr/>
        </p:nvSpPr>
        <p:spPr>
          <a:xfrm>
            <a:off x="1943100" y="2628900"/>
            <a:ext cx="2000100" cy="514200"/>
          </a:xfrm>
          <a:prstGeom prst="rect">
            <a:avLst/>
          </a:prstGeom>
          <a:noFill/>
          <a:ln>
            <a:noFill/>
          </a:ln>
        </p:spPr>
        <p:txBody>
          <a:bodyPr spcFirstLastPara="1" wrap="square" lIns="68575" tIns="34275" rIns="68575" bIns="34275" anchor="t" anchorCtr="0">
            <a:noAutofit/>
          </a:bodyPr>
          <a:lstStyle/>
          <a:p>
            <a:pPr marL="203200" marR="0" lvl="0" indent="-203200" algn="l" rtl="0">
              <a:lnSpc>
                <a:spcPct val="100000"/>
              </a:lnSpc>
              <a:spcBef>
                <a:spcPts val="0"/>
              </a:spcBef>
              <a:spcAft>
                <a:spcPts val="0"/>
              </a:spcAft>
              <a:buClr>
                <a:srgbClr val="0804C0"/>
              </a:buClr>
              <a:buSzPts val="2400"/>
              <a:buFont typeface="Arial"/>
              <a:buNone/>
            </a:pPr>
            <a:r>
              <a:rPr lang="ru" sz="2400" b="0" i="0" u="none" strike="noStrike" cap="none">
                <a:solidFill>
                  <a:srgbClr val="0804C0"/>
                </a:solidFill>
                <a:latin typeface="Arial"/>
                <a:ea typeface="Arial"/>
                <a:cs typeface="Arial"/>
                <a:sym typeface="Arial"/>
              </a:rPr>
              <a:t>2-бутен</a:t>
            </a:r>
            <a:endParaRPr sz="1100" b="0" i="0" u="none" strike="noStrike" cap="none">
              <a:solidFill>
                <a:srgbClr val="000000"/>
              </a:solidFill>
              <a:latin typeface="Arial"/>
              <a:ea typeface="Arial"/>
              <a:cs typeface="Arial"/>
              <a:sym typeface="Arial"/>
            </a:endParaRPr>
          </a:p>
        </p:txBody>
      </p:sp>
      <p:sp>
        <p:nvSpPr>
          <p:cNvPr id="1694" name="Google Shape;1694;p145"/>
          <p:cNvSpPr/>
          <p:nvPr/>
        </p:nvSpPr>
        <p:spPr>
          <a:xfrm>
            <a:off x="1943100" y="857250"/>
            <a:ext cx="1543200" cy="514200"/>
          </a:xfrm>
          <a:prstGeom prst="rect">
            <a:avLst/>
          </a:prstGeom>
          <a:noFill/>
          <a:ln>
            <a:noFill/>
          </a:ln>
        </p:spPr>
        <p:txBody>
          <a:bodyPr spcFirstLastPara="1" wrap="square" lIns="68575" tIns="34275" rIns="68575" bIns="34275" anchor="t" anchorCtr="0">
            <a:noAutofit/>
          </a:bodyPr>
          <a:lstStyle/>
          <a:p>
            <a:pPr marL="203200" marR="0" lvl="0" indent="-203200" algn="l" rtl="0">
              <a:lnSpc>
                <a:spcPct val="100000"/>
              </a:lnSpc>
              <a:spcBef>
                <a:spcPts val="0"/>
              </a:spcBef>
              <a:spcAft>
                <a:spcPts val="0"/>
              </a:spcAft>
              <a:buClr>
                <a:srgbClr val="0804C0"/>
              </a:buClr>
              <a:buSzPts val="2400"/>
              <a:buFont typeface="Arial"/>
              <a:buNone/>
            </a:pPr>
            <a:r>
              <a:rPr lang="ru" sz="2400" b="0" i="0" u="none" strike="noStrike" cap="none">
                <a:solidFill>
                  <a:srgbClr val="0804C0"/>
                </a:solidFill>
                <a:latin typeface="Arial"/>
                <a:ea typeface="Arial"/>
                <a:cs typeface="Arial"/>
                <a:sym typeface="Arial"/>
              </a:rPr>
              <a:t>пропен</a:t>
            </a:r>
            <a:endParaRPr sz="1100" b="0" i="0" u="none" strike="noStrike" cap="none">
              <a:solidFill>
                <a:srgbClr val="000000"/>
              </a:solidFill>
              <a:latin typeface="Arial"/>
              <a:ea typeface="Arial"/>
              <a:cs typeface="Arial"/>
              <a:sym typeface="Arial"/>
            </a:endParaRPr>
          </a:p>
        </p:txBody>
      </p:sp>
      <p:pic>
        <p:nvPicPr>
          <p:cNvPr id="1695" name="Google Shape;1695;p145" descr="Q3a"/>
          <p:cNvPicPr preferRelativeResize="0">
            <a:picLocks noGrp="1"/>
          </p:cNvPicPr>
          <p:nvPr>
            <p:ph type="body" idx="1"/>
          </p:nvPr>
        </p:nvPicPr>
        <p:blipFill rotWithShape="1">
          <a:blip r:embed="rId3">
            <a:alphaModFix/>
          </a:blip>
          <a:srcRect/>
          <a:stretch/>
        </p:blipFill>
        <p:spPr>
          <a:xfrm>
            <a:off x="1385888" y="303610"/>
            <a:ext cx="2430000" cy="477300"/>
          </a:xfrm>
          <a:prstGeom prst="rect">
            <a:avLst/>
          </a:prstGeom>
          <a:noFill/>
          <a:ln>
            <a:noFill/>
          </a:ln>
        </p:spPr>
      </p:pic>
      <p:pic>
        <p:nvPicPr>
          <p:cNvPr id="1696" name="Google Shape;1696;p145" descr="Q3b"/>
          <p:cNvPicPr preferRelativeResize="0">
            <a:picLocks noGrp="1"/>
          </p:cNvPicPr>
          <p:nvPr>
            <p:ph type="body" idx="2"/>
          </p:nvPr>
        </p:nvPicPr>
        <p:blipFill rotWithShape="1">
          <a:blip r:embed="rId4">
            <a:alphaModFix/>
          </a:blip>
          <a:srcRect/>
          <a:stretch/>
        </p:blipFill>
        <p:spPr>
          <a:xfrm>
            <a:off x="1196578" y="1860948"/>
            <a:ext cx="2943300" cy="440400"/>
          </a:xfrm>
          <a:prstGeom prst="rect">
            <a:avLst/>
          </a:prstGeom>
          <a:noFill/>
          <a:ln>
            <a:noFill/>
          </a:ln>
        </p:spPr>
      </p:pic>
      <p:pic>
        <p:nvPicPr>
          <p:cNvPr id="1697" name="Google Shape;1697;p145" descr="Q3c"/>
          <p:cNvPicPr preferRelativeResize="0"/>
          <p:nvPr/>
        </p:nvPicPr>
        <p:blipFill rotWithShape="1">
          <a:blip r:embed="rId5">
            <a:alphaModFix/>
          </a:blip>
          <a:srcRect/>
          <a:stretch/>
        </p:blipFill>
        <p:spPr>
          <a:xfrm>
            <a:off x="4301729" y="411957"/>
            <a:ext cx="3402807" cy="1041797"/>
          </a:xfrm>
          <a:prstGeom prst="rect">
            <a:avLst/>
          </a:prstGeom>
          <a:noFill/>
          <a:ln>
            <a:noFill/>
          </a:ln>
        </p:spPr>
      </p:pic>
      <p:sp>
        <p:nvSpPr>
          <p:cNvPr id="1698" name="Google Shape;1698;p145"/>
          <p:cNvSpPr/>
          <p:nvPr/>
        </p:nvSpPr>
        <p:spPr>
          <a:xfrm>
            <a:off x="4171951" y="2327672"/>
            <a:ext cx="3694500" cy="514200"/>
          </a:xfrm>
          <a:prstGeom prst="rect">
            <a:avLst/>
          </a:prstGeom>
          <a:noFill/>
          <a:ln>
            <a:noFill/>
          </a:ln>
        </p:spPr>
        <p:txBody>
          <a:bodyPr spcFirstLastPara="1" wrap="square" lIns="68575" tIns="34275" rIns="68575" bIns="34275" anchor="t" anchorCtr="0">
            <a:noAutofit/>
          </a:bodyPr>
          <a:lstStyle/>
          <a:p>
            <a:pPr marL="203200" marR="0" lvl="0" indent="-203200" algn="ctr" rtl="0">
              <a:lnSpc>
                <a:spcPct val="100000"/>
              </a:lnSpc>
              <a:spcBef>
                <a:spcPts val="0"/>
              </a:spcBef>
              <a:spcAft>
                <a:spcPts val="0"/>
              </a:spcAft>
              <a:buClr>
                <a:srgbClr val="0804C0"/>
              </a:buClr>
              <a:buSzPts val="2400"/>
              <a:buFont typeface="Arial"/>
              <a:buNone/>
            </a:pPr>
            <a:r>
              <a:rPr lang="ru" sz="2400" b="1" i="0" u="none" strike="noStrike" cap="none">
                <a:solidFill>
                  <a:srgbClr val="0804C0"/>
                </a:solidFill>
                <a:latin typeface="Arial"/>
                <a:ea typeface="Arial"/>
                <a:cs typeface="Arial"/>
                <a:sym typeface="Arial"/>
              </a:rPr>
              <a:t>2,4-диметил-2-пентен</a:t>
            </a:r>
            <a:endParaRPr sz="1100" b="0" i="0" u="none" strike="noStrike" cap="none">
              <a:solidFill>
                <a:srgbClr val="000000"/>
              </a:solidFill>
              <a:latin typeface="Arial"/>
              <a:ea typeface="Arial"/>
              <a:cs typeface="Arial"/>
              <a:sym typeface="Arial"/>
            </a:endParaRPr>
          </a:p>
          <a:p>
            <a:pPr marL="203200" marR="0" lvl="0" indent="-203200" algn="ctr" rtl="0">
              <a:lnSpc>
                <a:spcPct val="100000"/>
              </a:lnSpc>
              <a:spcBef>
                <a:spcPts val="100"/>
              </a:spcBef>
              <a:spcAft>
                <a:spcPts val="0"/>
              </a:spcAft>
              <a:buClr>
                <a:srgbClr val="0804C0"/>
              </a:buClr>
              <a:buSzPts val="2400"/>
              <a:buFont typeface="Arial"/>
              <a:buNone/>
            </a:pPr>
            <a:r>
              <a:rPr lang="ru" sz="2400" b="1" i="0" u="none" strike="noStrike" cap="none">
                <a:solidFill>
                  <a:srgbClr val="0804C0"/>
                </a:solidFill>
                <a:latin typeface="Arial"/>
                <a:ea typeface="Arial"/>
                <a:cs typeface="Arial"/>
                <a:sym typeface="Arial"/>
              </a:rPr>
              <a:t>2,4-диметилпентен-2</a:t>
            </a:r>
            <a:endParaRPr sz="1100" b="0" i="0" u="none" strike="noStrike" cap="none">
              <a:solidFill>
                <a:srgbClr val="000000"/>
              </a:solidFill>
              <a:latin typeface="Arial"/>
              <a:ea typeface="Arial"/>
              <a:cs typeface="Arial"/>
              <a:sym typeface="Arial"/>
            </a:endParaRPr>
          </a:p>
          <a:p>
            <a:pPr marL="203200" marR="0" lvl="0" indent="-203200" algn="ctr" rtl="0">
              <a:lnSpc>
                <a:spcPct val="100000"/>
              </a:lnSpc>
              <a:spcBef>
                <a:spcPts val="100"/>
              </a:spcBef>
              <a:spcAft>
                <a:spcPts val="0"/>
              </a:spcAft>
              <a:buClr>
                <a:schemeClr val="dk1"/>
              </a:buClr>
              <a:buSzPts val="2400"/>
              <a:buFont typeface="Arial"/>
              <a:buNone/>
            </a:pPr>
            <a:endParaRPr sz="2400" b="1" i="0" u="none" strike="noStrike" cap="none">
              <a:solidFill>
                <a:srgbClr val="0804C0"/>
              </a:solidFill>
              <a:latin typeface="Arial"/>
              <a:ea typeface="Arial"/>
              <a:cs typeface="Arial"/>
              <a:sym typeface="Arial"/>
            </a:endParaRPr>
          </a:p>
          <a:p>
            <a:pPr marL="203200" marR="0" lvl="0" indent="-203200" algn="ctr" rtl="0">
              <a:lnSpc>
                <a:spcPct val="100000"/>
              </a:lnSpc>
              <a:spcBef>
                <a:spcPts val="100"/>
              </a:spcBef>
              <a:spcAft>
                <a:spcPts val="0"/>
              </a:spcAft>
              <a:buClr>
                <a:schemeClr val="dk1"/>
              </a:buClr>
              <a:buSzPts val="2400"/>
              <a:buFont typeface="Arial"/>
              <a:buNone/>
            </a:pPr>
            <a:endParaRPr sz="2400" b="1" i="0" u="none" strike="noStrike" cap="none">
              <a:solidFill>
                <a:srgbClr val="0804C0"/>
              </a:solidFill>
              <a:latin typeface="Arial"/>
              <a:ea typeface="Arial"/>
              <a:cs typeface="Arial"/>
              <a:sym typeface="Arial"/>
            </a:endParaRPr>
          </a:p>
        </p:txBody>
      </p:sp>
      <p:sp>
        <p:nvSpPr>
          <p:cNvPr id="1699" name="Google Shape;1699;p145"/>
          <p:cNvSpPr/>
          <p:nvPr/>
        </p:nvSpPr>
        <p:spPr>
          <a:xfrm>
            <a:off x="3314700" y="3771900"/>
            <a:ext cx="457200" cy="114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4"/>
                                        </p:tgtEl>
                                        <p:attrNameLst>
                                          <p:attrName>style.visibility</p:attrName>
                                        </p:attrNameLst>
                                      </p:cBhvr>
                                      <p:to>
                                        <p:strVal val="visible"/>
                                      </p:to>
                                    </p:set>
                                    <p:animEffect transition="in" filter="fade">
                                      <p:cBhvr>
                                        <p:cTn id="7" dur="500"/>
                                        <p:tgtEl>
                                          <p:spTgt spid="16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5"/>
                                        </p:tgtEl>
                                        <p:attrNameLst>
                                          <p:attrName>style.visibility</p:attrName>
                                        </p:attrNameLst>
                                      </p:cBhvr>
                                      <p:to>
                                        <p:strVal val="visible"/>
                                      </p:to>
                                    </p:set>
                                    <p:animEffect transition="in" filter="fade">
                                      <p:cBhvr>
                                        <p:cTn id="12" dur="1822"/>
                                        <p:tgtEl>
                                          <p:spTgt spid="16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3"/>
                                        </p:tgtEl>
                                        <p:attrNameLst>
                                          <p:attrName>style.visibility</p:attrName>
                                        </p:attrNameLst>
                                      </p:cBhvr>
                                      <p:to>
                                        <p:strVal val="visible"/>
                                      </p:to>
                                    </p:set>
                                    <p:animEffect transition="in" filter="fade">
                                      <p:cBhvr>
                                        <p:cTn id="17" dur="500"/>
                                        <p:tgtEl>
                                          <p:spTgt spid="16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6"/>
                                        </p:tgtEl>
                                        <p:attrNameLst>
                                          <p:attrName>style.visibility</p:attrName>
                                        </p:attrNameLst>
                                      </p:cBhvr>
                                      <p:to>
                                        <p:strVal val="visible"/>
                                      </p:to>
                                    </p:set>
                                    <p:animEffect transition="in" filter="fade">
                                      <p:cBhvr>
                                        <p:cTn id="22" dur="1822"/>
                                        <p:tgtEl>
                                          <p:spTgt spid="16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8"/>
                                        </p:tgtEl>
                                        <p:attrNameLst>
                                          <p:attrName>style.visibility</p:attrName>
                                        </p:attrNameLst>
                                      </p:cBhvr>
                                      <p:to>
                                        <p:strVal val="visible"/>
                                      </p:to>
                                    </p:set>
                                    <p:animEffect transition="in" filter="fade">
                                      <p:cBhvr>
                                        <p:cTn id="27" dur="500"/>
                                        <p:tgtEl>
                                          <p:spTgt spid="16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7"/>
                                        </p:tgtEl>
                                        <p:attrNameLst>
                                          <p:attrName>style.visibility</p:attrName>
                                        </p:attrNameLst>
                                      </p:cBhvr>
                                      <p:to>
                                        <p:strVal val="visible"/>
                                      </p:to>
                                    </p:set>
                                    <p:animEffect transition="in" filter="fade">
                                      <p:cBhvr>
                                        <p:cTn id="32" dur="1822"/>
                                        <p:tgtEl>
                                          <p:spTgt spid="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146"/>
          <p:cNvSpPr/>
          <p:nvPr/>
        </p:nvSpPr>
        <p:spPr>
          <a:xfrm>
            <a:off x="1143000" y="0"/>
            <a:ext cx="6858000" cy="26253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706" name="Google Shape;1706;p146"/>
          <p:cNvSpPr/>
          <p:nvPr/>
        </p:nvSpPr>
        <p:spPr>
          <a:xfrm>
            <a:off x="1143000" y="2625328"/>
            <a:ext cx="6858000" cy="25182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707" name="Google Shape;1707;p146"/>
          <p:cNvSpPr/>
          <p:nvPr/>
        </p:nvSpPr>
        <p:spPr>
          <a:xfrm>
            <a:off x="5904300" y="2110975"/>
            <a:ext cx="1467900" cy="352500"/>
          </a:xfrm>
          <a:prstGeom prst="rect">
            <a:avLst/>
          </a:prstGeom>
          <a:noFill/>
          <a:ln>
            <a:noFill/>
          </a:ln>
        </p:spPr>
        <p:txBody>
          <a:bodyPr spcFirstLastPara="1" wrap="square" lIns="68575" tIns="34275" rIns="68575" bIns="34275" anchor="t" anchorCtr="0">
            <a:noAutofit/>
          </a:bodyPr>
          <a:lstStyle/>
          <a:p>
            <a:pPr marL="203200" marR="0" lvl="0" indent="-203200" algn="l" rtl="0">
              <a:lnSpc>
                <a:spcPct val="100000"/>
              </a:lnSpc>
              <a:spcBef>
                <a:spcPts val="0"/>
              </a:spcBef>
              <a:spcAft>
                <a:spcPts val="0"/>
              </a:spcAft>
              <a:buClr>
                <a:srgbClr val="0804C0"/>
              </a:buClr>
              <a:buSzPts val="2400"/>
              <a:buFont typeface="Arial"/>
              <a:buNone/>
            </a:pPr>
            <a:r>
              <a:rPr lang="ru" sz="2400" b="0" i="0" u="none" strike="noStrike" cap="none">
                <a:solidFill>
                  <a:srgbClr val="0804C0"/>
                </a:solidFill>
                <a:latin typeface="Arial"/>
                <a:ea typeface="Arial"/>
                <a:cs typeface="Arial"/>
                <a:sym typeface="Arial"/>
              </a:rPr>
              <a:t>b) бірдей</a:t>
            </a:r>
            <a:endParaRPr sz="1100" b="0" i="0" u="none" strike="noStrike" cap="none">
              <a:solidFill>
                <a:srgbClr val="000000"/>
              </a:solidFill>
              <a:latin typeface="Arial"/>
              <a:ea typeface="Arial"/>
              <a:cs typeface="Arial"/>
              <a:sym typeface="Arial"/>
            </a:endParaRPr>
          </a:p>
        </p:txBody>
      </p:sp>
      <p:sp>
        <p:nvSpPr>
          <p:cNvPr id="1708" name="Google Shape;1708;p146"/>
          <p:cNvSpPr/>
          <p:nvPr/>
        </p:nvSpPr>
        <p:spPr>
          <a:xfrm>
            <a:off x="2465785" y="4572000"/>
            <a:ext cx="4170900" cy="514200"/>
          </a:xfrm>
          <a:prstGeom prst="rect">
            <a:avLst/>
          </a:prstGeom>
          <a:noFill/>
          <a:ln>
            <a:noFill/>
          </a:ln>
        </p:spPr>
        <p:txBody>
          <a:bodyPr spcFirstLastPara="1" wrap="square" lIns="68575" tIns="34275" rIns="68575" bIns="34275" anchor="t" anchorCtr="0">
            <a:noAutofit/>
          </a:bodyPr>
          <a:lstStyle/>
          <a:p>
            <a:pPr marL="203200" marR="0" lvl="0" indent="-203200" algn="l" rtl="0">
              <a:lnSpc>
                <a:spcPct val="100000"/>
              </a:lnSpc>
              <a:spcBef>
                <a:spcPts val="0"/>
              </a:spcBef>
              <a:spcAft>
                <a:spcPts val="0"/>
              </a:spcAft>
              <a:buClr>
                <a:srgbClr val="0804C0"/>
              </a:buClr>
              <a:buSzPts val="2400"/>
              <a:buFont typeface="Arial"/>
              <a:buNone/>
            </a:pPr>
            <a:r>
              <a:rPr lang="ru" sz="2400" b="0" i="0" u="none" strike="noStrike" cap="none">
                <a:solidFill>
                  <a:srgbClr val="0804C0"/>
                </a:solidFill>
                <a:latin typeface="Arial"/>
                <a:ea typeface="Arial"/>
                <a:cs typeface="Arial"/>
                <a:sym typeface="Arial"/>
              </a:rPr>
              <a:t>c) 4,5-диметил-2-гексен</a:t>
            </a:r>
            <a:endParaRPr sz="1100" b="0" i="0" u="none" strike="noStrike" cap="none">
              <a:solidFill>
                <a:srgbClr val="000000"/>
              </a:solidFill>
              <a:latin typeface="Arial"/>
              <a:ea typeface="Arial"/>
              <a:cs typeface="Arial"/>
              <a:sym typeface="Arial"/>
            </a:endParaRPr>
          </a:p>
        </p:txBody>
      </p:sp>
      <p:sp>
        <p:nvSpPr>
          <p:cNvPr id="1709" name="Google Shape;1709;p146"/>
          <p:cNvSpPr/>
          <p:nvPr/>
        </p:nvSpPr>
        <p:spPr>
          <a:xfrm>
            <a:off x="1223963" y="2057400"/>
            <a:ext cx="3726600" cy="405900"/>
          </a:xfrm>
          <a:prstGeom prst="rect">
            <a:avLst/>
          </a:prstGeom>
          <a:noFill/>
          <a:ln>
            <a:noFill/>
          </a:ln>
        </p:spPr>
        <p:txBody>
          <a:bodyPr spcFirstLastPara="1" wrap="square" lIns="68575" tIns="34275" rIns="68575" bIns="34275" anchor="t" anchorCtr="0">
            <a:noAutofit/>
          </a:bodyPr>
          <a:lstStyle/>
          <a:p>
            <a:pPr marL="203200" marR="0" lvl="0" indent="-203200" algn="l" rtl="0">
              <a:lnSpc>
                <a:spcPct val="100000"/>
              </a:lnSpc>
              <a:spcBef>
                <a:spcPts val="0"/>
              </a:spcBef>
              <a:spcAft>
                <a:spcPts val="0"/>
              </a:spcAft>
              <a:buClr>
                <a:srgbClr val="0804C0"/>
              </a:buClr>
              <a:buSzPts val="2400"/>
              <a:buFont typeface="Arial"/>
              <a:buNone/>
            </a:pPr>
            <a:r>
              <a:rPr lang="ru" sz="2400" b="0" i="0" u="none" strike="noStrike" cap="none">
                <a:solidFill>
                  <a:srgbClr val="0804C0"/>
                </a:solidFill>
                <a:latin typeface="Arial"/>
                <a:ea typeface="Arial"/>
                <a:cs typeface="Arial"/>
                <a:sym typeface="Arial"/>
              </a:rPr>
              <a:t>a) 3,3-диметил-1-пентен</a:t>
            </a:r>
            <a:endParaRPr sz="1100" b="0" i="0" u="none" strike="noStrike" cap="none">
              <a:solidFill>
                <a:srgbClr val="000000"/>
              </a:solidFill>
              <a:latin typeface="Arial"/>
              <a:ea typeface="Arial"/>
              <a:cs typeface="Arial"/>
              <a:sym typeface="Arial"/>
            </a:endParaRPr>
          </a:p>
        </p:txBody>
      </p:sp>
      <p:pic>
        <p:nvPicPr>
          <p:cNvPr id="1710" name="Google Shape;1710;p146" descr="Q5a"/>
          <p:cNvPicPr preferRelativeResize="0">
            <a:picLocks noGrp="1"/>
          </p:cNvPicPr>
          <p:nvPr>
            <p:ph type="body" idx="1"/>
          </p:nvPr>
        </p:nvPicPr>
        <p:blipFill rotWithShape="1">
          <a:blip r:embed="rId3">
            <a:alphaModFix/>
          </a:blip>
          <a:srcRect/>
          <a:stretch/>
        </p:blipFill>
        <p:spPr>
          <a:xfrm>
            <a:off x="1277541" y="344092"/>
            <a:ext cx="3348000" cy="1639500"/>
          </a:xfrm>
          <a:prstGeom prst="rect">
            <a:avLst/>
          </a:prstGeom>
          <a:noFill/>
          <a:ln>
            <a:noFill/>
          </a:ln>
        </p:spPr>
      </p:pic>
      <p:pic>
        <p:nvPicPr>
          <p:cNvPr id="1711" name="Google Shape;1711;p146" descr="Q5b"/>
          <p:cNvPicPr preferRelativeResize="0"/>
          <p:nvPr/>
        </p:nvPicPr>
        <p:blipFill rotWithShape="1">
          <a:blip r:embed="rId4">
            <a:alphaModFix/>
          </a:blip>
          <a:srcRect/>
          <a:stretch/>
        </p:blipFill>
        <p:spPr>
          <a:xfrm>
            <a:off x="5112544" y="357188"/>
            <a:ext cx="2646760" cy="1652587"/>
          </a:xfrm>
          <a:prstGeom prst="rect">
            <a:avLst/>
          </a:prstGeom>
          <a:noFill/>
          <a:ln>
            <a:noFill/>
          </a:ln>
        </p:spPr>
      </p:pic>
      <p:sp>
        <p:nvSpPr>
          <p:cNvPr id="1712" name="Google Shape;1712;p146"/>
          <p:cNvSpPr/>
          <p:nvPr/>
        </p:nvSpPr>
        <p:spPr>
          <a:xfrm>
            <a:off x="2087167" y="2787253"/>
            <a:ext cx="4374300" cy="1694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3" name="Google Shape;1713;p146"/>
          <p:cNvSpPr/>
          <p:nvPr/>
        </p:nvSpPr>
        <p:spPr>
          <a:xfrm>
            <a:off x="4386263" y="3419475"/>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14" name="Google Shape;1714;p146"/>
          <p:cNvSpPr/>
          <p:nvPr/>
        </p:nvSpPr>
        <p:spPr>
          <a:xfrm>
            <a:off x="4593431" y="3419475"/>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715" name="Google Shape;1715;p146"/>
          <p:cNvSpPr/>
          <p:nvPr/>
        </p:nvSpPr>
        <p:spPr>
          <a:xfrm>
            <a:off x="5156597" y="3419476"/>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16" name="Google Shape;1716;p146"/>
          <p:cNvSpPr/>
          <p:nvPr/>
        </p:nvSpPr>
        <p:spPr>
          <a:xfrm>
            <a:off x="5363766" y="3419476"/>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717" name="Google Shape;1717;p146"/>
          <p:cNvSpPr/>
          <p:nvPr/>
        </p:nvSpPr>
        <p:spPr>
          <a:xfrm>
            <a:off x="5904310" y="3419476"/>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18" name="Google Shape;1718;p146"/>
          <p:cNvSpPr/>
          <p:nvPr/>
        </p:nvSpPr>
        <p:spPr>
          <a:xfrm>
            <a:off x="6111479" y="3419476"/>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719" name="Google Shape;1719;p146"/>
          <p:cNvSpPr/>
          <p:nvPr/>
        </p:nvSpPr>
        <p:spPr>
          <a:xfrm>
            <a:off x="6317456" y="3556398"/>
            <a:ext cx="96300" cy="20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sp>
        <p:nvSpPr>
          <p:cNvPr id="1720" name="Google Shape;1720;p146"/>
          <p:cNvSpPr/>
          <p:nvPr/>
        </p:nvSpPr>
        <p:spPr>
          <a:xfrm>
            <a:off x="5156597" y="4079082"/>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21" name="Google Shape;1721;p146"/>
          <p:cNvSpPr/>
          <p:nvPr/>
        </p:nvSpPr>
        <p:spPr>
          <a:xfrm>
            <a:off x="5363766" y="4079082"/>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722" name="Google Shape;1722;p146"/>
          <p:cNvSpPr/>
          <p:nvPr/>
        </p:nvSpPr>
        <p:spPr>
          <a:xfrm>
            <a:off x="5570936" y="4217195"/>
            <a:ext cx="96300" cy="20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sp>
        <p:nvSpPr>
          <p:cNvPr id="1723" name="Google Shape;1723;p146"/>
          <p:cNvSpPr/>
          <p:nvPr/>
        </p:nvSpPr>
        <p:spPr>
          <a:xfrm>
            <a:off x="3858816" y="3419476"/>
            <a:ext cx="207900" cy="3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24" name="Google Shape;1724;p146"/>
          <p:cNvSpPr/>
          <p:nvPr/>
        </p:nvSpPr>
        <p:spPr>
          <a:xfrm>
            <a:off x="3293269" y="3419475"/>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25" name="Google Shape;1725;p146"/>
          <p:cNvSpPr/>
          <p:nvPr/>
        </p:nvSpPr>
        <p:spPr>
          <a:xfrm>
            <a:off x="4386263" y="2787253"/>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26" name="Google Shape;1726;p146"/>
          <p:cNvSpPr/>
          <p:nvPr/>
        </p:nvSpPr>
        <p:spPr>
          <a:xfrm>
            <a:off x="4593431" y="2787253"/>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727" name="Google Shape;1727;p146"/>
          <p:cNvSpPr/>
          <p:nvPr/>
        </p:nvSpPr>
        <p:spPr>
          <a:xfrm>
            <a:off x="4800600" y="2925367"/>
            <a:ext cx="96300" cy="20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sp>
        <p:nvSpPr>
          <p:cNvPr id="1728" name="Google Shape;1728;p146"/>
          <p:cNvSpPr/>
          <p:nvPr/>
        </p:nvSpPr>
        <p:spPr>
          <a:xfrm>
            <a:off x="2459831" y="3419475"/>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729" name="Google Shape;1729;p146"/>
          <p:cNvSpPr/>
          <p:nvPr/>
        </p:nvSpPr>
        <p:spPr>
          <a:xfrm>
            <a:off x="2667000" y="3419475"/>
            <a:ext cx="206100"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730" name="Google Shape;1730;p146"/>
          <p:cNvSpPr/>
          <p:nvPr/>
        </p:nvSpPr>
        <p:spPr>
          <a:xfrm>
            <a:off x="2874169" y="3556398"/>
            <a:ext cx="96300" cy="20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cxnSp>
        <p:nvCxnSpPr>
          <p:cNvPr id="1731" name="Google Shape;1731;p146"/>
          <p:cNvCxnSpPr/>
          <p:nvPr/>
        </p:nvCxnSpPr>
        <p:spPr>
          <a:xfrm flipH="1">
            <a:off x="4829223" y="3580211"/>
            <a:ext cx="298800" cy="1200"/>
          </a:xfrm>
          <a:prstGeom prst="straightConnector1">
            <a:avLst/>
          </a:prstGeom>
          <a:noFill/>
          <a:ln w="30150" cap="flat" cmpd="sng">
            <a:solidFill>
              <a:srgbClr val="000000"/>
            </a:solidFill>
            <a:prstDash val="solid"/>
            <a:round/>
            <a:headEnd type="none" w="sm" len="sm"/>
            <a:tailEnd type="none" w="sm" len="sm"/>
          </a:ln>
        </p:spPr>
      </p:cxnSp>
      <p:cxnSp>
        <p:nvCxnSpPr>
          <p:cNvPr id="1732" name="Google Shape;1732;p146"/>
          <p:cNvCxnSpPr/>
          <p:nvPr/>
        </p:nvCxnSpPr>
        <p:spPr>
          <a:xfrm flipH="1">
            <a:off x="5599435" y="3580211"/>
            <a:ext cx="276300" cy="1200"/>
          </a:xfrm>
          <a:prstGeom prst="straightConnector1">
            <a:avLst/>
          </a:prstGeom>
          <a:noFill/>
          <a:ln w="30150" cap="flat" cmpd="sng">
            <a:solidFill>
              <a:srgbClr val="000000"/>
            </a:solidFill>
            <a:prstDash val="solid"/>
            <a:round/>
            <a:headEnd type="none" w="sm" len="sm"/>
            <a:tailEnd type="none" w="sm" len="sm"/>
          </a:ln>
        </p:spPr>
      </p:cxnSp>
      <p:cxnSp>
        <p:nvCxnSpPr>
          <p:cNvPr id="1733" name="Google Shape;1733;p146"/>
          <p:cNvCxnSpPr/>
          <p:nvPr/>
        </p:nvCxnSpPr>
        <p:spPr>
          <a:xfrm rot="10800000" flipH="1">
            <a:off x="5260181" y="3734888"/>
            <a:ext cx="1200" cy="356100"/>
          </a:xfrm>
          <a:prstGeom prst="straightConnector1">
            <a:avLst/>
          </a:prstGeom>
          <a:noFill/>
          <a:ln w="30150" cap="flat" cmpd="sng">
            <a:solidFill>
              <a:srgbClr val="000000"/>
            </a:solidFill>
            <a:prstDash val="solid"/>
            <a:round/>
            <a:headEnd type="none" w="sm" len="sm"/>
            <a:tailEnd type="none" w="sm" len="sm"/>
          </a:ln>
        </p:spPr>
      </p:cxnSp>
      <p:cxnSp>
        <p:nvCxnSpPr>
          <p:cNvPr id="1734" name="Google Shape;1734;p146"/>
          <p:cNvCxnSpPr/>
          <p:nvPr/>
        </p:nvCxnSpPr>
        <p:spPr>
          <a:xfrm>
            <a:off x="4110038" y="3580211"/>
            <a:ext cx="247800" cy="1200"/>
          </a:xfrm>
          <a:prstGeom prst="straightConnector1">
            <a:avLst/>
          </a:prstGeom>
          <a:noFill/>
          <a:ln w="30150" cap="flat" cmpd="sng">
            <a:solidFill>
              <a:srgbClr val="000000"/>
            </a:solidFill>
            <a:prstDash val="solid"/>
            <a:round/>
            <a:headEnd type="none" w="sm" len="sm"/>
            <a:tailEnd type="none" w="sm" len="sm"/>
          </a:ln>
        </p:spPr>
      </p:cxnSp>
      <p:cxnSp>
        <p:nvCxnSpPr>
          <p:cNvPr id="1735" name="Google Shape;1735;p146"/>
          <p:cNvCxnSpPr/>
          <p:nvPr/>
        </p:nvCxnSpPr>
        <p:spPr>
          <a:xfrm>
            <a:off x="3554016" y="3602831"/>
            <a:ext cx="276300" cy="1200"/>
          </a:xfrm>
          <a:prstGeom prst="straightConnector1">
            <a:avLst/>
          </a:prstGeom>
          <a:noFill/>
          <a:ln w="30150" cap="flat" cmpd="sng">
            <a:solidFill>
              <a:srgbClr val="000000"/>
            </a:solidFill>
            <a:prstDash val="solid"/>
            <a:round/>
            <a:headEnd type="none" w="sm" len="sm"/>
            <a:tailEnd type="none" w="sm" len="sm"/>
          </a:ln>
        </p:spPr>
      </p:cxnSp>
      <p:cxnSp>
        <p:nvCxnSpPr>
          <p:cNvPr id="1736" name="Google Shape;1736;p146"/>
          <p:cNvCxnSpPr/>
          <p:nvPr/>
        </p:nvCxnSpPr>
        <p:spPr>
          <a:xfrm>
            <a:off x="3554016" y="3533775"/>
            <a:ext cx="276300" cy="1200"/>
          </a:xfrm>
          <a:prstGeom prst="straightConnector1">
            <a:avLst/>
          </a:prstGeom>
          <a:noFill/>
          <a:ln w="30150" cap="flat" cmpd="sng">
            <a:solidFill>
              <a:srgbClr val="000000"/>
            </a:solidFill>
            <a:prstDash val="solid"/>
            <a:round/>
            <a:headEnd type="none" w="sm" len="sm"/>
            <a:tailEnd type="none" w="sm" len="sm"/>
          </a:ln>
        </p:spPr>
      </p:cxnSp>
      <p:cxnSp>
        <p:nvCxnSpPr>
          <p:cNvPr id="1737" name="Google Shape;1737;p146"/>
          <p:cNvCxnSpPr/>
          <p:nvPr/>
        </p:nvCxnSpPr>
        <p:spPr>
          <a:xfrm>
            <a:off x="4489848" y="3102770"/>
            <a:ext cx="1200" cy="327300"/>
          </a:xfrm>
          <a:prstGeom prst="straightConnector1">
            <a:avLst/>
          </a:prstGeom>
          <a:noFill/>
          <a:ln w="30150" cap="flat" cmpd="sng">
            <a:solidFill>
              <a:srgbClr val="000000"/>
            </a:solidFill>
            <a:prstDash val="solid"/>
            <a:round/>
            <a:headEnd type="none" w="sm" len="sm"/>
            <a:tailEnd type="none" w="sm" len="sm"/>
          </a:ln>
        </p:spPr>
      </p:cxnSp>
      <p:cxnSp>
        <p:nvCxnSpPr>
          <p:cNvPr id="1738" name="Google Shape;1738;p146"/>
          <p:cNvCxnSpPr/>
          <p:nvPr/>
        </p:nvCxnSpPr>
        <p:spPr>
          <a:xfrm>
            <a:off x="3028951" y="3580211"/>
            <a:ext cx="235800" cy="1200"/>
          </a:xfrm>
          <a:prstGeom prst="straightConnector1">
            <a:avLst/>
          </a:prstGeom>
          <a:noFill/>
          <a:ln w="30150" cap="flat" cmpd="sng">
            <a:solidFill>
              <a:srgbClr val="00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9"/>
                                        </p:tgtEl>
                                        <p:attrNameLst>
                                          <p:attrName>style.visibility</p:attrName>
                                        </p:attrNameLst>
                                      </p:cBhvr>
                                      <p:to>
                                        <p:strVal val="visible"/>
                                      </p:to>
                                    </p:set>
                                    <p:animEffect transition="in" filter="fade">
                                      <p:cBhvr>
                                        <p:cTn id="7" dur="500"/>
                                        <p:tgtEl>
                                          <p:spTgt spid="17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7"/>
                                        </p:tgtEl>
                                        <p:attrNameLst>
                                          <p:attrName>style.visibility</p:attrName>
                                        </p:attrNameLst>
                                      </p:cBhvr>
                                      <p:to>
                                        <p:strVal val="visible"/>
                                      </p:to>
                                    </p:set>
                                    <p:animEffect transition="in" filter="fade">
                                      <p:cBhvr>
                                        <p:cTn id="12" dur="500"/>
                                        <p:tgtEl>
                                          <p:spTgt spid="17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8"/>
                                        </p:tgtEl>
                                        <p:attrNameLst>
                                          <p:attrName>style.visibility</p:attrName>
                                        </p:attrNameLst>
                                      </p:cBhvr>
                                      <p:to>
                                        <p:strVal val="visible"/>
                                      </p:to>
                                    </p:set>
                                    <p:animEffect transition="in" filter="fade">
                                      <p:cBhvr>
                                        <p:cTn id="17" dur="500"/>
                                        <p:tgtEl>
                                          <p:spTgt spid="1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2"/>
          <p:cNvSpPr txBox="1">
            <a:spLocks noGrp="1"/>
          </p:cNvSpPr>
          <p:nvPr>
            <p:ph type="body" idx="1"/>
          </p:nvPr>
        </p:nvSpPr>
        <p:spPr>
          <a:xfrm>
            <a:off x="232050" y="668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
              </a:spcBef>
              <a:spcAft>
                <a:spcPts val="0"/>
              </a:spcAft>
              <a:buSzPts val="1800"/>
              <a:buNone/>
            </a:pPr>
            <a:r>
              <a:rPr lang="ru" sz="1900" b="1">
                <a:solidFill>
                  <a:srgbClr val="FF0000"/>
                </a:solidFill>
              </a:rPr>
              <a:t>Органикалық қосылыстардың жіктелуі (классификациясы)</a:t>
            </a:r>
            <a:endParaRPr sz="1900" b="1">
              <a:solidFill>
                <a:srgbClr val="FF0000"/>
              </a:solidFill>
            </a:endParaRPr>
          </a:p>
          <a:p>
            <a:pPr marL="0" lvl="0" indent="0" algn="l" rtl="0">
              <a:lnSpc>
                <a:spcPct val="115000"/>
              </a:lnSpc>
              <a:spcBef>
                <a:spcPts val="0"/>
              </a:spcBef>
              <a:spcAft>
                <a:spcPts val="0"/>
              </a:spcAft>
              <a:buSzPts val="1800"/>
              <a:buNone/>
            </a:pPr>
            <a:r>
              <a:rPr lang="ru" sz="1600" b="1">
                <a:solidFill>
                  <a:srgbClr val="993300"/>
                </a:solidFill>
              </a:rPr>
              <a:t>1. Карбон атомының тізбегінің сипаттамасына сәйкес:</a:t>
            </a:r>
            <a:endParaRPr sz="1600" b="1">
              <a:solidFill>
                <a:srgbClr val="993300"/>
              </a:solidFill>
            </a:endParaRPr>
          </a:p>
          <a:p>
            <a:pPr marL="0" lvl="0" indent="0" algn="l" rtl="0">
              <a:lnSpc>
                <a:spcPct val="115000"/>
              </a:lnSpc>
              <a:spcBef>
                <a:spcPts val="0"/>
              </a:spcBef>
              <a:spcAft>
                <a:spcPts val="1600"/>
              </a:spcAft>
              <a:buSzPts val="1800"/>
              <a:buNone/>
            </a:pPr>
            <a:endParaRPr/>
          </a:p>
        </p:txBody>
      </p:sp>
      <p:pic>
        <p:nvPicPr>
          <p:cNvPr id="314" name="Google Shape;314;p52"/>
          <p:cNvPicPr preferRelativeResize="0"/>
          <p:nvPr/>
        </p:nvPicPr>
        <p:blipFill rotWithShape="1">
          <a:blip r:embed="rId3">
            <a:alphaModFix/>
          </a:blip>
          <a:srcRect/>
          <a:stretch/>
        </p:blipFill>
        <p:spPr>
          <a:xfrm>
            <a:off x="1578175" y="1177400"/>
            <a:ext cx="5987650" cy="371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body" idx="1"/>
          </p:nvPr>
        </p:nvSpPr>
        <p:spPr>
          <a:xfrm>
            <a:off x="36450" y="0"/>
            <a:ext cx="9071100" cy="1634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00"/>
              </a:spcBef>
              <a:spcAft>
                <a:spcPts val="0"/>
              </a:spcAft>
              <a:buSzPts val="1800"/>
              <a:buNone/>
            </a:pPr>
            <a:r>
              <a:rPr lang="ru" sz="1400" b="1">
                <a:solidFill>
                  <a:srgbClr val="993300"/>
                </a:solidFill>
              </a:rPr>
              <a:t>2. Функционалды топқа байланысты: </a:t>
            </a:r>
            <a:r>
              <a:rPr lang="ru" sz="1400">
                <a:solidFill>
                  <a:schemeClr val="dk1"/>
                </a:solidFill>
              </a:rPr>
              <a:t>Барлық органикалық қосылыстар функционалдық топтар деп аталатын ерекшеліктерге негізделген топтарға топтастырылады. </a:t>
            </a:r>
            <a:endParaRPr sz="1400">
              <a:solidFill>
                <a:schemeClr val="dk1"/>
              </a:solidFill>
            </a:endParaRPr>
          </a:p>
          <a:p>
            <a:pPr marL="0" lvl="0" indent="0" algn="just" rtl="0">
              <a:lnSpc>
                <a:spcPct val="100000"/>
              </a:lnSpc>
              <a:spcBef>
                <a:spcPts val="1600"/>
              </a:spcBef>
              <a:spcAft>
                <a:spcPts val="0"/>
              </a:spcAft>
              <a:buClr>
                <a:schemeClr val="dk1"/>
              </a:buClr>
              <a:buSzPts val="1100"/>
              <a:buFont typeface="Arial"/>
              <a:buNone/>
            </a:pPr>
            <a:r>
              <a:rPr lang="ru" sz="1400">
                <a:solidFill>
                  <a:schemeClr val="dk1"/>
                </a:solidFill>
              </a:rPr>
              <a:t>Функционалдық топ химиялық реакцияның орны ретінде қызмет ететін молекуланың ішінде атом немесе атомдар тобы болып табылады.</a:t>
            </a:r>
            <a:endParaRPr sz="1400">
              <a:solidFill>
                <a:schemeClr val="dk1"/>
              </a:solidFill>
            </a:endParaRPr>
          </a:p>
          <a:p>
            <a:pPr marL="0" lvl="0" indent="0" algn="just" rtl="0">
              <a:lnSpc>
                <a:spcPct val="100000"/>
              </a:lnSpc>
              <a:spcBef>
                <a:spcPts val="1600"/>
              </a:spcBef>
              <a:spcAft>
                <a:spcPts val="0"/>
              </a:spcAft>
              <a:buSzPts val="1800"/>
              <a:buNone/>
            </a:pPr>
            <a:r>
              <a:rPr lang="ru" sz="1400" b="1">
                <a:solidFill>
                  <a:srgbClr val="980000"/>
                </a:solidFill>
              </a:rPr>
              <a:t>Негізгі құрылымдық элементтері мен қарапайым мысалы бар ең маңызды функционалдық топтар.</a:t>
            </a:r>
            <a:endParaRPr/>
          </a:p>
        </p:txBody>
      </p:sp>
      <p:graphicFrame>
        <p:nvGraphicFramePr>
          <p:cNvPr id="320" name="Google Shape;320;p53"/>
          <p:cNvGraphicFramePr/>
          <p:nvPr/>
        </p:nvGraphicFramePr>
        <p:xfrm>
          <a:off x="161550" y="1630200"/>
          <a:ext cx="3000000" cy="3000000"/>
        </p:xfrm>
        <a:graphic>
          <a:graphicData uri="http://schemas.openxmlformats.org/drawingml/2006/table">
            <a:tbl>
              <a:tblPr>
                <a:noFill/>
                <a:tableStyleId>{03288D08-DAFB-47F3-B9C3-1C77984B897A}</a:tableStyleId>
              </a:tblPr>
              <a:tblGrid>
                <a:gridCol w="4131750"/>
                <a:gridCol w="2796050"/>
                <a:gridCol w="1820875"/>
              </a:tblGrid>
              <a:tr h="431625">
                <a:tc>
                  <a:txBody>
                    <a:bodyPr/>
                    <a:lstStyle/>
                    <a:p>
                      <a:pPr marL="0" marR="0" lvl="0" indent="0" algn="just" rtl="0">
                        <a:lnSpc>
                          <a:spcPct val="100000"/>
                        </a:lnSpc>
                        <a:spcBef>
                          <a:spcPts val="0"/>
                        </a:spcBef>
                        <a:spcAft>
                          <a:spcPts val="0"/>
                        </a:spcAft>
                        <a:buClr>
                          <a:schemeClr val="dk1"/>
                        </a:buClr>
                        <a:buSzPts val="1100"/>
                        <a:buFont typeface="Arial"/>
                        <a:buNone/>
                      </a:pPr>
                      <a:r>
                        <a:rPr lang="ru" sz="1400" b="1" u="none" strike="noStrike" cap="none"/>
                        <a:t>Функционалдық топ және олардың аттары</a:t>
                      </a:r>
                      <a:endParaRPr sz="13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Жалпы құрылымы және аты </a:t>
                      </a:r>
                      <a:endParaRPr sz="1300" u="none" strike="noStrike" cap="none"/>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Мысалдар</a:t>
                      </a:r>
                      <a:endParaRPr sz="1300" u="none" strike="noStrike" cap="none"/>
                    </a:p>
                  </a:txBody>
                  <a:tcPr marL="91425" marR="91425" marT="91425" marB="91425" anchor="ctr"/>
                </a:tc>
              </a:tr>
              <a:tr h="7361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-F, -Cl, -Br, -I (-Hal)</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Галоген</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R-Hal</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Галогенидтер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CH</a:t>
                      </a:r>
                      <a:r>
                        <a:rPr lang="ru" sz="1300" u="none" strike="noStrike" cap="none" baseline="-25000">
                          <a:solidFill>
                            <a:schemeClr val="dk1"/>
                          </a:solidFill>
                        </a:rPr>
                        <a:t>2</a:t>
                      </a:r>
                      <a:r>
                        <a:rPr lang="ru" sz="1300" u="none" strike="noStrike" cap="none">
                          <a:solidFill>
                            <a:schemeClr val="dk1"/>
                          </a:solidFill>
                        </a:rPr>
                        <a:t>-Cl</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25" marR="91425" marT="91425" marB="91425"/>
                </a:tc>
              </a:tr>
              <a:tr h="7361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-OH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Гидрокил тобы</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R-OH Спирттер</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Ar-OH Фенолдар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-OH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C</a:t>
                      </a:r>
                      <a:r>
                        <a:rPr lang="ru" sz="1300" u="none" strike="noStrike" cap="none" baseline="-25000">
                          <a:solidFill>
                            <a:schemeClr val="dk1"/>
                          </a:solidFill>
                        </a:rPr>
                        <a:t>6</a:t>
                      </a:r>
                      <a:r>
                        <a:rPr lang="ru" sz="1300" u="none" strike="noStrike" cap="none">
                          <a:solidFill>
                            <a:schemeClr val="dk1"/>
                          </a:solidFill>
                        </a:rPr>
                        <a:t>H</a:t>
                      </a:r>
                      <a:r>
                        <a:rPr lang="ru" sz="1300" u="none" strike="noStrike" cap="none" baseline="-25000">
                          <a:solidFill>
                            <a:schemeClr val="dk1"/>
                          </a:solidFill>
                        </a:rPr>
                        <a:t>5</a:t>
                      </a:r>
                      <a:r>
                        <a:rPr lang="ru" sz="1300" u="none" strike="noStrike" cap="none">
                          <a:solidFill>
                            <a:schemeClr val="dk1"/>
                          </a:solidFill>
                        </a:rPr>
                        <a:t>-OH</a:t>
                      </a:r>
                      <a:endParaRPr sz="1300" u="none" strike="noStrike" cap="none"/>
                    </a:p>
                  </a:txBody>
                  <a:tcPr marL="91425" marR="91425" marT="91425" marB="91425"/>
                </a:tc>
              </a:tr>
              <a:tr h="7361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-OR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алкокси тобы</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R-O-R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Эфирлер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a:t>
                      </a:r>
                      <a:r>
                        <a:rPr lang="ru" sz="1300" u="none" strike="noStrike" cap="none" baseline="-25000">
                          <a:solidFill>
                            <a:schemeClr val="dk1"/>
                          </a:solidFill>
                        </a:rPr>
                        <a:t>2</a:t>
                      </a:r>
                      <a:r>
                        <a:rPr lang="ru" sz="1300" u="none" strike="noStrike" cap="none">
                          <a:solidFill>
                            <a:schemeClr val="dk1"/>
                          </a:solidFill>
                        </a:rPr>
                        <a:t>H</a:t>
                      </a:r>
                      <a:r>
                        <a:rPr lang="ru" sz="1300" u="none" strike="noStrike" cap="none" baseline="-25000">
                          <a:solidFill>
                            <a:schemeClr val="dk1"/>
                          </a:solidFill>
                        </a:rPr>
                        <a:t>5</a:t>
                      </a:r>
                      <a:r>
                        <a:rPr lang="ru" sz="1300" u="none" strike="noStrike" cap="none">
                          <a:solidFill>
                            <a:schemeClr val="dk1"/>
                          </a:solidFill>
                        </a:rPr>
                        <a:t>-O-C</a:t>
                      </a:r>
                      <a:r>
                        <a:rPr lang="ru" sz="1300" u="none" strike="noStrike" cap="none" baseline="-25000">
                          <a:solidFill>
                            <a:schemeClr val="dk1"/>
                          </a:solidFill>
                        </a:rPr>
                        <a:t>2</a:t>
                      </a:r>
                      <a:r>
                        <a:rPr lang="ru" sz="1300" u="none" strike="noStrike" cap="none">
                          <a:solidFill>
                            <a:schemeClr val="dk1"/>
                          </a:solidFill>
                        </a:rPr>
                        <a:t>H</a:t>
                      </a:r>
                      <a:r>
                        <a:rPr lang="ru" sz="1300" u="none" strike="noStrike" cap="none" baseline="-25000">
                          <a:solidFill>
                            <a:schemeClr val="dk1"/>
                          </a:solidFill>
                        </a:rPr>
                        <a:t>5</a:t>
                      </a:r>
                      <a:endParaRPr sz="1300" u="none" strike="noStrike" cap="none"/>
                    </a:p>
                  </a:txBody>
                  <a:tcPr marL="91425" marR="91425" marT="91425" marB="91425"/>
                </a:tc>
              </a:tr>
              <a:tr h="7361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-SH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меркаптан тобы</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R-SH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Тиолдар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-SH</a:t>
                      </a:r>
                      <a:endParaRPr sz="1300" u="none" strike="noStrike" cap="none"/>
                    </a:p>
                  </a:txBody>
                  <a:tcPr marL="91425" marR="91425" marT="91425" marB="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54"/>
          <p:cNvGraphicFramePr/>
          <p:nvPr/>
        </p:nvGraphicFramePr>
        <p:xfrm>
          <a:off x="218200" y="64875"/>
          <a:ext cx="3000000" cy="3000000"/>
        </p:xfrm>
        <a:graphic>
          <a:graphicData uri="http://schemas.openxmlformats.org/drawingml/2006/table">
            <a:tbl>
              <a:tblPr>
                <a:noFill/>
                <a:tableStyleId>{03288D08-DAFB-47F3-B9C3-1C77984B897A}</a:tableStyleId>
              </a:tblPr>
              <a:tblGrid>
                <a:gridCol w="2882825"/>
                <a:gridCol w="2882825"/>
                <a:gridCol w="2882825"/>
              </a:tblGrid>
              <a:tr h="348025">
                <a:tc>
                  <a:txBody>
                    <a:bodyPr/>
                    <a:lstStyle/>
                    <a:p>
                      <a:pPr marL="0" marR="0" lvl="0" indent="0" algn="just" rtl="0">
                        <a:lnSpc>
                          <a:spcPct val="100000"/>
                        </a:lnSpc>
                        <a:spcBef>
                          <a:spcPts val="0"/>
                        </a:spcBef>
                        <a:spcAft>
                          <a:spcPts val="0"/>
                        </a:spcAft>
                        <a:buClr>
                          <a:srgbClr val="000000"/>
                        </a:buClr>
                        <a:buSzPts val="1400"/>
                        <a:buFont typeface="Arial"/>
                        <a:buNone/>
                      </a:pPr>
                      <a:r>
                        <a:rPr lang="ru" sz="1400" b="1" u="none" strike="noStrike" cap="none"/>
                        <a:t>Функционалдық топ және олардың аттары</a:t>
                      </a:r>
                      <a:endParaRPr sz="1300" u="none" strike="noStrike" cap="none"/>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ru" sz="1300" b="1" u="none" strike="noStrike" cap="none"/>
                        <a:t>Жалпы құрылымы және аты </a:t>
                      </a:r>
                      <a:endParaRPr sz="1300" u="none" strike="noStrike" cap="none"/>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t>Мысалдар</a:t>
                      </a:r>
                      <a:endParaRPr sz="1300" u="none" strike="noStrike" cap="none"/>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93525">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-SR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Алкилтио тобы</a:t>
                      </a:r>
                      <a:endParaRPr sz="13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R-S-R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Сульфидтер</a:t>
                      </a:r>
                      <a:endParaRPr sz="13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-S-CH</a:t>
                      </a:r>
                      <a:r>
                        <a:rPr lang="ru" sz="1300" u="none" strike="noStrike" cap="none" baseline="-25000">
                          <a:solidFill>
                            <a:schemeClr val="dk1"/>
                          </a:solidFill>
                        </a:rPr>
                        <a:t>3</a:t>
                      </a:r>
                      <a:endParaRPr sz="1300" u="none" strike="noStrike" cap="none"/>
                    </a:p>
                  </a:txBody>
                  <a:tcPr marL="91425" marR="91425" marT="91425" marB="91425">
                    <a:lnT w="9525" cap="flat" cmpd="sng">
                      <a:solidFill>
                        <a:srgbClr val="9E9E9E"/>
                      </a:solidFill>
                      <a:prstDash val="solid"/>
                      <a:round/>
                      <a:headEnd type="none" w="sm" len="sm"/>
                      <a:tailEnd type="none" w="sm" len="sm"/>
                    </a:lnT>
                  </a:tcPr>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-SO</a:t>
                      </a:r>
                      <a:r>
                        <a:rPr lang="ru" sz="1300" u="none" strike="noStrike" cap="none" baseline="-25000">
                          <a:solidFill>
                            <a:schemeClr val="dk1"/>
                          </a:solidFill>
                        </a:rPr>
                        <a:t>3</a:t>
                      </a:r>
                      <a:r>
                        <a:rPr lang="ru" sz="1300" u="none" strike="noStrike" cap="none">
                          <a:solidFill>
                            <a:schemeClr val="dk1"/>
                          </a:solidFill>
                        </a:rPr>
                        <a:t>H</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ru" sz="1300" b="1" u="none" strike="noStrike" cap="none"/>
                        <a:t>Сульфо тобы</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R-SO</a:t>
                      </a:r>
                      <a:r>
                        <a:rPr lang="ru" sz="1300" u="none" strike="noStrike" cap="none" baseline="-25000"/>
                        <a:t>3</a:t>
                      </a:r>
                      <a:r>
                        <a:rPr lang="ru" sz="1300" u="none" strike="noStrike" cap="none"/>
                        <a:t>H</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Сульфо қышқылдар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a:t>
                      </a:r>
                      <a:r>
                        <a:rPr lang="ru" sz="1300" u="none" strike="noStrike" cap="none" baseline="-25000"/>
                        <a:t>6</a:t>
                      </a:r>
                      <a:r>
                        <a:rPr lang="ru" sz="1300" u="none" strike="noStrike" cap="none"/>
                        <a:t>H</a:t>
                      </a:r>
                      <a:r>
                        <a:rPr lang="ru" sz="1300" u="none" strike="noStrike" cap="none" baseline="-25000"/>
                        <a:t>5</a:t>
                      </a:r>
                      <a:r>
                        <a:rPr lang="ru" sz="1300" u="none" strike="noStrike" cap="none"/>
                        <a:t>-SO</a:t>
                      </a:r>
                      <a:r>
                        <a:rPr lang="ru" sz="1300" u="none" strike="noStrike" cap="none" baseline="-25000"/>
                        <a:t>3</a:t>
                      </a:r>
                      <a:r>
                        <a:rPr lang="ru" sz="1300" u="none" strike="noStrike" cap="none"/>
                        <a:t>H</a:t>
                      </a:r>
                      <a:endParaRPr sz="1300" u="none" strike="noStrike" cap="none"/>
                    </a:p>
                  </a:txBody>
                  <a:tcPr marL="91425" marR="91425" marT="91425" marB="91425"/>
                </a:tc>
              </a:tr>
              <a:tr h="84625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-NH</a:t>
                      </a:r>
                      <a:r>
                        <a:rPr lang="ru" sz="1300" u="none" strike="noStrike" cap="none" baseline="-25000">
                          <a:solidFill>
                            <a:schemeClr val="dk1"/>
                          </a:solidFill>
                        </a:rPr>
                        <a:t>2</a:t>
                      </a:r>
                      <a:endParaRPr sz="1300" u="none" strike="noStrike" cap="none" baseline="-25000">
                        <a:solidFill>
                          <a:schemeClr val="dk1"/>
                        </a:solidFill>
                      </a:endParaRPr>
                    </a:p>
                    <a:p>
                      <a:pPr marL="0" marR="0" lvl="0" indent="0" algn="l" rtl="0">
                        <a:lnSpc>
                          <a:spcPct val="100000"/>
                        </a:lnSpc>
                        <a:spcBef>
                          <a:spcPts val="2100"/>
                        </a:spcBef>
                        <a:spcAft>
                          <a:spcPts val="0"/>
                        </a:spcAft>
                        <a:buClr>
                          <a:srgbClr val="000000"/>
                        </a:buClr>
                        <a:buSzPts val="1300"/>
                        <a:buFont typeface="Arial"/>
                        <a:buNone/>
                      </a:pPr>
                      <a:r>
                        <a:rPr lang="ru" sz="1300" b="1" u="none" strike="noStrike" cap="none"/>
                        <a:t>Амино тобы</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RNH</a:t>
                      </a:r>
                      <a:r>
                        <a:rPr lang="ru" sz="1300" u="none" strike="noStrike" cap="none" baseline="-25000"/>
                        <a:t>2</a:t>
                      </a:r>
                      <a:r>
                        <a:rPr lang="ru" sz="1300" u="none" strike="noStrike" cap="none"/>
                        <a:t>, R</a:t>
                      </a:r>
                      <a:r>
                        <a:rPr lang="ru" sz="1300" u="none" strike="noStrike" cap="none" baseline="-25000"/>
                        <a:t>2</a:t>
                      </a:r>
                      <a:r>
                        <a:rPr lang="ru" sz="1300" u="none" strike="noStrike" cap="none"/>
                        <a:t>NH, R</a:t>
                      </a:r>
                      <a:r>
                        <a:rPr lang="ru" sz="1300" u="none" strike="noStrike" cap="none" baseline="-25000"/>
                        <a:t>3</a:t>
                      </a:r>
                      <a:r>
                        <a:rPr lang="ru" sz="1300" u="none" strike="noStrike" cap="none"/>
                        <a:t>N</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Aминдер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NH</a:t>
                      </a:r>
                      <a:r>
                        <a:rPr lang="ru" sz="1300" u="none" strike="noStrike" cap="none" baseline="-25000"/>
                        <a:t>2</a:t>
                      </a:r>
                      <a:r>
                        <a:rPr lang="ru" sz="1300" u="none" strike="noStrike" cap="none"/>
                        <a:t>, (CH</a:t>
                      </a:r>
                      <a:r>
                        <a:rPr lang="ru" sz="1300" u="none" strike="noStrike" cap="none" baseline="-25000"/>
                        <a:t>3</a:t>
                      </a:r>
                      <a:r>
                        <a:rPr lang="ru" sz="1300" u="none" strike="noStrike" cap="none"/>
                        <a:t>)</a:t>
                      </a:r>
                      <a:r>
                        <a:rPr lang="ru" sz="1300" u="none" strike="noStrike" cap="none" baseline="-25000"/>
                        <a:t>2</a:t>
                      </a:r>
                      <a:r>
                        <a:rPr lang="ru" sz="1300" u="none" strike="noStrike" cap="none"/>
                        <a:t>NH,  (CH</a:t>
                      </a:r>
                      <a:r>
                        <a:rPr lang="ru" sz="1300" u="none" strike="noStrike" cap="none" baseline="-25000"/>
                        <a:t>3</a:t>
                      </a:r>
                      <a:r>
                        <a:rPr lang="ru" sz="1300" u="none" strike="noStrike" cap="none"/>
                        <a:t>)</a:t>
                      </a:r>
                      <a:r>
                        <a:rPr lang="ru" sz="1300" u="none" strike="noStrike" cap="none" baseline="-25000"/>
                        <a:t>3</a:t>
                      </a:r>
                      <a:r>
                        <a:rPr lang="ru" sz="1300" u="none" strike="noStrike" cap="none"/>
                        <a:t>N</a:t>
                      </a:r>
                      <a:endParaRPr sz="1300" u="none" strike="noStrike" cap="none"/>
                    </a:p>
                  </a:txBody>
                  <a:tcPr marL="91425" marR="91425" marT="91425" marB="91425"/>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-NO</a:t>
                      </a:r>
                      <a:r>
                        <a:rPr lang="ru" sz="1300" u="none" strike="noStrike" cap="none" baseline="-25000"/>
                        <a:t>2</a:t>
                      </a:r>
                      <a:endParaRPr sz="1300" u="none" strike="noStrike" cap="none" baseline="-25000"/>
                    </a:p>
                    <a:p>
                      <a:pPr marL="0" marR="0" lvl="0" indent="0" algn="l" rtl="0">
                        <a:lnSpc>
                          <a:spcPct val="100000"/>
                        </a:lnSpc>
                        <a:spcBef>
                          <a:spcPts val="0"/>
                        </a:spcBef>
                        <a:spcAft>
                          <a:spcPts val="0"/>
                        </a:spcAft>
                        <a:buClr>
                          <a:srgbClr val="000000"/>
                        </a:buClr>
                        <a:buSzPts val="1300"/>
                        <a:buFont typeface="Arial"/>
                        <a:buNone/>
                      </a:pPr>
                      <a:r>
                        <a:rPr lang="ru" sz="1300" b="1" u="none" strike="noStrike" cap="none"/>
                        <a:t>Нитро </a:t>
                      </a:r>
                      <a:r>
                        <a:rPr lang="ru" sz="1300" b="1" u="none" strike="noStrike" cap="none">
                          <a:solidFill>
                            <a:schemeClr val="dk1"/>
                          </a:solidFill>
                        </a:rPr>
                        <a:t>тобы</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R-NO</a:t>
                      </a:r>
                      <a:r>
                        <a:rPr lang="ru" sz="1300" u="none" strike="noStrike" cap="none" baseline="-25000"/>
                        <a:t>2</a:t>
                      </a:r>
                      <a:endParaRPr sz="1300" u="none" strike="noStrike" cap="none" baseline="-25000"/>
                    </a:p>
                    <a:p>
                      <a:pPr marL="0" marR="0" lvl="0" indent="0" algn="l" rtl="0">
                        <a:lnSpc>
                          <a:spcPct val="100000"/>
                        </a:lnSpc>
                        <a:spcBef>
                          <a:spcPts val="0"/>
                        </a:spcBef>
                        <a:spcAft>
                          <a:spcPts val="0"/>
                        </a:spcAft>
                        <a:buClr>
                          <a:srgbClr val="000000"/>
                        </a:buClr>
                        <a:buSzPts val="1300"/>
                        <a:buFont typeface="Arial"/>
                        <a:buNone/>
                      </a:pPr>
                      <a:r>
                        <a:rPr lang="ru" sz="1300" u="none" strike="noStrike" cap="none"/>
                        <a:t>Нитро қосылыстар</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CH</a:t>
                      </a:r>
                      <a:r>
                        <a:rPr lang="ru" sz="1300" u="none" strike="noStrike" cap="none" baseline="-25000"/>
                        <a:t>2</a:t>
                      </a:r>
                      <a:r>
                        <a:rPr lang="ru" sz="1300" u="none" strike="noStrike" cap="none"/>
                        <a:t>-NO</a:t>
                      </a:r>
                      <a:r>
                        <a:rPr lang="ru" sz="1300" u="none" strike="noStrike" cap="none" baseline="-25000"/>
                        <a:t>2</a:t>
                      </a:r>
                      <a:endParaRPr sz="1300" u="none" strike="noStrike" cap="none" baseline="-25000"/>
                    </a:p>
                  </a:txBody>
                  <a:tcPr marL="91425" marR="91425" marT="91425" marB="91425"/>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t>Карбонил </a:t>
                      </a:r>
                      <a:r>
                        <a:rPr lang="ru" sz="1300" b="1" u="none" strike="noStrike" cap="none">
                          <a:solidFill>
                            <a:schemeClr val="dk1"/>
                          </a:solidFill>
                        </a:rPr>
                        <a:t>тобы</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Альдегидтер</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Кетондар </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-CHO  CH</a:t>
                      </a:r>
                      <a:r>
                        <a:rPr lang="ru" sz="1300" u="none" strike="noStrike" cap="none" baseline="-25000"/>
                        <a:t>3</a:t>
                      </a:r>
                      <a:r>
                        <a:rPr lang="ru" sz="1300" u="none" strike="noStrike" cap="none"/>
                        <a:t>COCH</a:t>
                      </a:r>
                      <a:r>
                        <a:rPr lang="ru" sz="1300" u="none" strike="noStrike" cap="none" baseline="-25000"/>
                        <a:t>3</a:t>
                      </a:r>
                      <a:endParaRPr sz="1300" u="none" strike="noStrike" cap="none" baseline="-25000"/>
                    </a:p>
                  </a:txBody>
                  <a:tcPr marL="91425" marR="91425" marT="91425" marB="91425"/>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t>Карбоксил </a:t>
                      </a:r>
                      <a:r>
                        <a:rPr lang="ru" sz="1300" b="1" u="none" strike="noStrike" cap="none">
                          <a:solidFill>
                            <a:schemeClr val="dk1"/>
                          </a:solidFill>
                        </a:rPr>
                        <a:t>тобы</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R-COOH</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Карбон қышқылы</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-COOH</a:t>
                      </a:r>
                      <a:endParaRPr sz="1300" u="none" strike="noStrike" cap="none"/>
                    </a:p>
                  </a:txBody>
                  <a:tcPr marL="91425" marR="91425" marT="91425" marB="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5"/>
          <p:cNvSpPr txBox="1">
            <a:spLocks noGrp="1"/>
          </p:cNvSpPr>
          <p:nvPr>
            <p:ph type="title"/>
          </p:nvPr>
        </p:nvSpPr>
        <p:spPr>
          <a:xfrm>
            <a:off x="1257300" y="342900"/>
            <a:ext cx="674370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Short Stack"/>
              <a:buNone/>
            </a:pPr>
            <a:r>
              <a:rPr lang="ru" sz="2400">
                <a:latin typeface="Arial"/>
                <a:ea typeface="Arial"/>
                <a:cs typeface="Arial"/>
                <a:sym typeface="Arial"/>
              </a:rPr>
              <a:t>Ең маңызды элемент…</a:t>
            </a:r>
            <a:endParaRPr sz="2400">
              <a:latin typeface="Arial"/>
              <a:ea typeface="Arial"/>
              <a:cs typeface="Arial"/>
              <a:sym typeface="Arial"/>
            </a:endParaRPr>
          </a:p>
        </p:txBody>
      </p:sp>
      <p:sp>
        <p:nvSpPr>
          <p:cNvPr id="332" name="Google Shape;332;p55"/>
          <p:cNvSpPr txBox="1">
            <a:spLocks noGrp="1"/>
          </p:cNvSpPr>
          <p:nvPr>
            <p:ph type="body" idx="1"/>
          </p:nvPr>
        </p:nvSpPr>
        <p:spPr>
          <a:xfrm>
            <a:off x="455250" y="901725"/>
            <a:ext cx="8347800" cy="3886200"/>
          </a:xfrm>
          <a:prstGeom prst="rect">
            <a:avLst/>
          </a:prstGeom>
          <a:noFill/>
          <a:ln>
            <a:noFill/>
          </a:ln>
        </p:spPr>
        <p:txBody>
          <a:bodyPr spcFirstLastPara="1" wrap="square" lIns="68575" tIns="34275" rIns="68575" bIns="34275" anchor="t" anchorCtr="0">
            <a:noAutofit/>
          </a:bodyPr>
          <a:lstStyle/>
          <a:p>
            <a:pPr marL="177800" lvl="0" indent="-177800" algn="ctr" rtl="0">
              <a:lnSpc>
                <a:spcPct val="80000"/>
              </a:lnSpc>
              <a:spcBef>
                <a:spcPts val="0"/>
              </a:spcBef>
              <a:spcAft>
                <a:spcPts val="0"/>
              </a:spcAft>
              <a:buClr>
                <a:schemeClr val="dk1"/>
              </a:buClr>
              <a:buSzPts val="3300"/>
              <a:buFont typeface="Times"/>
              <a:buNone/>
            </a:pPr>
            <a:r>
              <a:rPr lang="ru" sz="2200" u="sng">
                <a:latin typeface="Arial"/>
                <a:ea typeface="Arial"/>
                <a:cs typeface="Arial"/>
                <a:sym typeface="Arial"/>
              </a:rPr>
              <a:t>Көміртегі</a:t>
            </a:r>
            <a:endParaRPr sz="2200">
              <a:latin typeface="Arial"/>
              <a:ea typeface="Arial"/>
              <a:cs typeface="Arial"/>
              <a:sym typeface="Arial"/>
            </a:endParaRPr>
          </a:p>
          <a:p>
            <a:pPr marL="177800" lvl="0" indent="-177800" algn="just" rtl="0">
              <a:lnSpc>
                <a:spcPct val="80000"/>
              </a:lnSpc>
              <a:spcBef>
                <a:spcPts val="800"/>
              </a:spcBef>
              <a:spcAft>
                <a:spcPts val="0"/>
              </a:spcAft>
              <a:buSzPts val="2200"/>
              <a:buChar char="•"/>
            </a:pPr>
            <a:r>
              <a:rPr lang="ru" sz="2200">
                <a:latin typeface="Arial"/>
                <a:ea typeface="Arial"/>
                <a:cs typeface="Arial"/>
                <a:sym typeface="Arial"/>
              </a:rPr>
              <a:t>Суды алып тастасаңыз, адам денесінің қалған бөлігі 53% көміртегі болып табылады.</a:t>
            </a:r>
            <a:endParaRPr sz="2200">
              <a:latin typeface="Arial"/>
              <a:ea typeface="Arial"/>
              <a:cs typeface="Arial"/>
              <a:sym typeface="Arial"/>
            </a:endParaRPr>
          </a:p>
          <a:p>
            <a:pPr marL="177800" lvl="0" indent="-177800" algn="just" rtl="0">
              <a:lnSpc>
                <a:spcPct val="80000"/>
              </a:lnSpc>
              <a:spcBef>
                <a:spcPts val="800"/>
              </a:spcBef>
              <a:spcAft>
                <a:spcPts val="0"/>
              </a:spcAft>
              <a:buSzPts val="2200"/>
              <a:buChar char="•"/>
            </a:pPr>
            <a:r>
              <a:rPr lang="ru" sz="2200">
                <a:latin typeface="Arial"/>
                <a:ea typeface="Arial"/>
                <a:cs typeface="Arial"/>
                <a:sym typeface="Arial"/>
              </a:rPr>
              <a:t>Бұл тірі заттардың ең мол бөлігі болмауы мүмкін, бірақ ол, әрине, ең маңыздысы. Бір кездері ғалымдар тірі заттардың ішінде пайда болған химиялық реакциялар олардың сыртында болмайды деп ойлады.</a:t>
            </a:r>
            <a:endParaRPr sz="2200">
              <a:latin typeface="Arial"/>
              <a:ea typeface="Arial"/>
              <a:cs typeface="Arial"/>
              <a:sym typeface="Arial"/>
            </a:endParaRPr>
          </a:p>
          <a:p>
            <a:pPr marL="177800" lvl="0" indent="-177800" algn="just" rtl="0">
              <a:lnSpc>
                <a:spcPct val="80000"/>
              </a:lnSpc>
              <a:spcBef>
                <a:spcPts val="800"/>
              </a:spcBef>
              <a:spcAft>
                <a:spcPts val="0"/>
              </a:spcAft>
              <a:buSzPts val="2200"/>
              <a:buChar char="•"/>
            </a:pPr>
            <a:r>
              <a:rPr lang="ru" sz="2200">
                <a:latin typeface="Arial"/>
                <a:ea typeface="Arial"/>
                <a:cs typeface="Arial"/>
                <a:sym typeface="Arial"/>
              </a:rPr>
              <a:t>Көміртекті молекулалар соншалықты күрделі болғандықтан, ғалымдар оларды кейбір белгісіз түрде жасаған деп ойлады. Мұндай көміртекті қосылыстарды органикалық қосылыстар деп атады</a:t>
            </a:r>
            <a:endParaRPr sz="2200">
              <a:latin typeface="Arial"/>
              <a:ea typeface="Arial"/>
              <a:cs typeface="Arial"/>
              <a:sym typeface="Arial"/>
            </a:endParaRPr>
          </a:p>
          <a:p>
            <a:pPr marL="177800" lvl="0" indent="0" algn="just" rtl="0">
              <a:lnSpc>
                <a:spcPct val="80000"/>
              </a:lnSpc>
              <a:spcBef>
                <a:spcPts val="800"/>
              </a:spcBef>
              <a:spcAft>
                <a:spcPts val="0"/>
              </a:spcAft>
              <a:buSzPts val="1400"/>
              <a:buNone/>
            </a:pPr>
            <a:endParaRPr sz="2200">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animEffect transition="in" filter="fade">
                                      <p:cBhvr>
                                        <p:cTn id="7" dur="2000"/>
                                        <p:tgtEl>
                                          <p:spTgt spid="3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2">
                                            <p:txEl>
                                              <p:pRg st="1" end="1"/>
                                            </p:txEl>
                                          </p:spTgt>
                                        </p:tgtEl>
                                        <p:attrNameLst>
                                          <p:attrName>style.visibility</p:attrName>
                                        </p:attrNameLst>
                                      </p:cBhvr>
                                      <p:to>
                                        <p:strVal val="visible"/>
                                      </p:to>
                                    </p:set>
                                    <p:animEffect transition="in" filter="fade">
                                      <p:cBhvr>
                                        <p:cTn id="10" dur="2000"/>
                                        <p:tgtEl>
                                          <p:spTgt spid="33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2">
                                            <p:txEl>
                                              <p:pRg st="2" end="2"/>
                                            </p:txEl>
                                          </p:spTgt>
                                        </p:tgtEl>
                                        <p:attrNameLst>
                                          <p:attrName>style.visibility</p:attrName>
                                        </p:attrNameLst>
                                      </p:cBhvr>
                                      <p:to>
                                        <p:strVal val="visible"/>
                                      </p:to>
                                    </p:set>
                                    <p:animEffect transition="in" filter="fade">
                                      <p:cBhvr>
                                        <p:cTn id="13" dur="2000"/>
                                        <p:tgtEl>
                                          <p:spTgt spid="33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2">
                                            <p:txEl>
                                              <p:pRg st="3" end="3"/>
                                            </p:txEl>
                                          </p:spTgt>
                                        </p:tgtEl>
                                        <p:attrNameLst>
                                          <p:attrName>style.visibility</p:attrName>
                                        </p:attrNameLst>
                                      </p:cBhvr>
                                      <p:to>
                                        <p:strVal val="visible"/>
                                      </p:to>
                                    </p:set>
                                    <p:animEffect transition="in" filter="fade">
                                      <p:cBhvr>
                                        <p:cTn id="16" dur="2000"/>
                                        <p:tgtEl>
                                          <p:spTgt spid="33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32">
                                            <p:txEl>
                                              <p:pRg st="4" end="4"/>
                                            </p:txEl>
                                          </p:spTgt>
                                        </p:tgtEl>
                                        <p:attrNameLst>
                                          <p:attrName>style.visibility</p:attrName>
                                        </p:attrNameLst>
                                      </p:cBhvr>
                                      <p:to>
                                        <p:strVal val="visible"/>
                                      </p:to>
                                    </p:set>
                                    <p:animEffect transition="in" filter="fade">
                                      <p:cBhvr>
                                        <p:cTn id="19" dur="2000"/>
                                        <p:tgtEl>
                                          <p:spTgt spid="3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Short Stack"/>
              <a:buNone/>
            </a:pPr>
            <a:r>
              <a:rPr lang="ru" sz="2700">
                <a:latin typeface="Arial"/>
                <a:ea typeface="Arial"/>
                <a:cs typeface="Arial"/>
                <a:sym typeface="Arial"/>
              </a:rPr>
              <a:t>Неліктен өмір көміртекті элементке негізделеді?</a:t>
            </a:r>
            <a:endParaRPr sz="2100">
              <a:latin typeface="Arial"/>
              <a:ea typeface="Arial"/>
              <a:cs typeface="Arial"/>
              <a:sym typeface="Arial"/>
            </a:endParaRPr>
          </a:p>
        </p:txBody>
      </p:sp>
      <p:sp>
        <p:nvSpPr>
          <p:cNvPr id="338" name="Google Shape;338;p56"/>
          <p:cNvSpPr txBox="1">
            <a:spLocks noGrp="1"/>
          </p:cNvSpPr>
          <p:nvPr>
            <p:ph type="body" idx="1"/>
          </p:nvPr>
        </p:nvSpPr>
        <p:spPr>
          <a:xfrm>
            <a:off x="381600" y="1125825"/>
            <a:ext cx="8380800" cy="3886200"/>
          </a:xfrm>
          <a:prstGeom prst="rect">
            <a:avLst/>
          </a:prstGeom>
          <a:noFill/>
          <a:ln>
            <a:noFill/>
          </a:ln>
        </p:spPr>
        <p:txBody>
          <a:bodyPr spcFirstLastPara="1" wrap="square" lIns="68575" tIns="34275" rIns="68575" bIns="34275" anchor="t" anchorCtr="0">
            <a:noAutofit/>
          </a:bodyPr>
          <a:lstStyle/>
          <a:p>
            <a:pPr marL="177800" lvl="0" indent="-177800" algn="just" rtl="0">
              <a:lnSpc>
                <a:spcPct val="90000"/>
              </a:lnSpc>
              <a:spcBef>
                <a:spcPts val="800"/>
              </a:spcBef>
              <a:spcAft>
                <a:spcPts val="0"/>
              </a:spcAft>
              <a:buSzPts val="2300"/>
              <a:buChar char="•"/>
            </a:pPr>
            <a:r>
              <a:rPr lang="ru" sz="2300">
                <a:latin typeface="Arial"/>
                <a:ea typeface="Arial"/>
                <a:cs typeface="Arial"/>
                <a:sym typeface="Arial"/>
              </a:rPr>
              <a:t>Көміртектің тірі заттардағы қосылыстарын қалыптастыру үшін қолайлы элементті жасайтын екі маңызды қасиеті бар:</a:t>
            </a:r>
            <a:endParaRPr sz="2300">
              <a:latin typeface="Arial"/>
              <a:ea typeface="Arial"/>
              <a:cs typeface="Arial"/>
              <a:sym typeface="Arial"/>
            </a:endParaRPr>
          </a:p>
          <a:p>
            <a:pPr marL="177800" lvl="0" indent="-177800" algn="just" rtl="0">
              <a:lnSpc>
                <a:spcPct val="90000"/>
              </a:lnSpc>
              <a:spcBef>
                <a:spcPts val="800"/>
              </a:spcBef>
              <a:spcAft>
                <a:spcPts val="0"/>
              </a:spcAft>
              <a:buSzPts val="2300"/>
              <a:buChar char="•"/>
            </a:pPr>
            <a:r>
              <a:rPr lang="ru" sz="2300">
                <a:latin typeface="Arial"/>
                <a:ea typeface="Arial"/>
                <a:cs typeface="Arial"/>
                <a:sym typeface="Arial"/>
              </a:rPr>
              <a:t>Біріншіден, көміртегі атомдары тұрақты ұзын тізбекті қалыптастыру үшін байланыстыра алады.</a:t>
            </a:r>
            <a:endParaRPr sz="2300">
              <a:latin typeface="Arial"/>
              <a:ea typeface="Arial"/>
              <a:cs typeface="Arial"/>
              <a:sym typeface="Arial"/>
            </a:endParaRPr>
          </a:p>
          <a:p>
            <a:pPr marL="177800" lvl="0" indent="0" algn="just" rtl="0">
              <a:lnSpc>
                <a:spcPct val="90000"/>
              </a:lnSpc>
              <a:spcBef>
                <a:spcPts val="800"/>
              </a:spcBef>
              <a:spcAft>
                <a:spcPts val="0"/>
              </a:spcAft>
              <a:buSzPts val="1400"/>
              <a:buNone/>
            </a:pPr>
            <a:endParaRPr sz="2300">
              <a:latin typeface="Arial"/>
              <a:ea typeface="Arial"/>
              <a:cs typeface="Arial"/>
              <a:sym typeface="Arial"/>
            </a:endParaRPr>
          </a:p>
        </p:txBody>
      </p:sp>
      <p:sp>
        <p:nvSpPr>
          <p:cNvPr id="339" name="Google Shape;339;p56"/>
          <p:cNvSpPr/>
          <p:nvPr/>
        </p:nvSpPr>
        <p:spPr>
          <a:xfrm>
            <a:off x="2549129" y="3709988"/>
            <a:ext cx="138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0" name="Google Shape;340;p56"/>
          <p:cNvPicPr preferRelativeResize="0"/>
          <p:nvPr/>
        </p:nvPicPr>
        <p:blipFill rotWithShape="1">
          <a:blip r:embed="rId3">
            <a:alphaModFix/>
          </a:blip>
          <a:srcRect/>
          <a:stretch/>
        </p:blipFill>
        <p:spPr>
          <a:xfrm>
            <a:off x="3199375" y="3190376"/>
            <a:ext cx="2514600" cy="1821656"/>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 calcmode="lin" valueType="num">
                                      <p:cBhvr additive="base">
                                        <p:cTn id="7" dur="500"/>
                                        <p:tgtEl>
                                          <p:spTgt spid="33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 calcmode="lin" valueType="num">
                                      <p:cBhvr additive="base">
                                        <p:cTn id="12" dur="500"/>
                                        <p:tgtEl>
                                          <p:spTgt spid="33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8">
                                            <p:txEl>
                                              <p:pRg st="2" end="2"/>
                                            </p:txEl>
                                          </p:spTgt>
                                        </p:tgtEl>
                                        <p:attrNameLst>
                                          <p:attrName>style.visibility</p:attrName>
                                        </p:attrNameLst>
                                      </p:cBhvr>
                                      <p:to>
                                        <p:strVal val="visible"/>
                                      </p:to>
                                    </p:set>
                                    <p:anim calcmode="lin" valueType="num">
                                      <p:cBhvr additive="base">
                                        <p:cTn id="17" dur="500"/>
                                        <p:tgtEl>
                                          <p:spTgt spid="33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body" idx="2"/>
          </p:nvPr>
        </p:nvSpPr>
        <p:spPr>
          <a:xfrm>
            <a:off x="3040325" y="381000"/>
            <a:ext cx="5988900" cy="3657600"/>
          </a:xfrm>
          <a:prstGeom prst="rect">
            <a:avLst/>
          </a:prstGeom>
          <a:noFill/>
          <a:ln>
            <a:noFill/>
          </a:ln>
        </p:spPr>
        <p:txBody>
          <a:bodyPr spcFirstLastPara="1" wrap="square" lIns="68575" tIns="34275" rIns="68575" bIns="34275" anchor="t" anchorCtr="0">
            <a:noAutofit/>
          </a:bodyPr>
          <a:lstStyle/>
          <a:p>
            <a:pPr marL="177800" lvl="0" indent="-177800" algn="just" rtl="0">
              <a:lnSpc>
                <a:spcPct val="80000"/>
              </a:lnSpc>
              <a:spcBef>
                <a:spcPts val="0"/>
              </a:spcBef>
              <a:spcAft>
                <a:spcPts val="0"/>
              </a:spcAft>
              <a:buClr>
                <a:schemeClr val="dk1"/>
              </a:buClr>
              <a:buSzPts val="2400"/>
              <a:buChar char="•"/>
            </a:pPr>
            <a:r>
              <a:rPr lang="ru" sz="2400">
                <a:latin typeface="Arial"/>
                <a:ea typeface="Arial"/>
                <a:cs typeface="Arial"/>
                <a:sym typeface="Arial"/>
              </a:rPr>
              <a:t>Көміртегі атомдары бір-біріне қатты байланады және бұл көміртектің «арқа сүйегі немесе тізбегі» айналасында салынған үлкен молекулаларды қалыптастырады.</a:t>
            </a:r>
            <a:endParaRPr sz="2400">
              <a:latin typeface="Arial"/>
              <a:ea typeface="Arial"/>
              <a:cs typeface="Arial"/>
              <a:sym typeface="Arial"/>
            </a:endParaRPr>
          </a:p>
          <a:p>
            <a:pPr marL="177800" lvl="0" indent="-177800" algn="just" rtl="0">
              <a:lnSpc>
                <a:spcPct val="80000"/>
              </a:lnSpc>
              <a:spcBef>
                <a:spcPts val="0"/>
              </a:spcBef>
              <a:spcAft>
                <a:spcPts val="0"/>
              </a:spcAft>
              <a:buSzPts val="2400"/>
              <a:buChar char="•"/>
            </a:pPr>
            <a:r>
              <a:rPr lang="ru" sz="2400">
                <a:latin typeface="Arial"/>
                <a:ea typeface="Arial"/>
                <a:cs typeface="Arial"/>
                <a:sym typeface="Arial"/>
              </a:rPr>
              <a:t>Екі көміртегі атомдары арасындағы ковалентті байланыс мықты болады, сондықтан тізбегі тұрақты болады. Барлық осы қосылыстарда мономер деп аталатын қарапайым суб-бірліктер конденсациялық реакциялар арқылы байланысады.</a:t>
            </a:r>
            <a:endParaRPr sz="2400">
              <a:latin typeface="Arial"/>
              <a:ea typeface="Arial"/>
              <a:cs typeface="Arial"/>
              <a:sym typeface="Arial"/>
            </a:endParaRPr>
          </a:p>
          <a:p>
            <a:pPr marL="177800" lvl="0" indent="0" algn="just" rtl="0">
              <a:lnSpc>
                <a:spcPct val="80000"/>
              </a:lnSpc>
              <a:spcBef>
                <a:spcPts val="800"/>
              </a:spcBef>
              <a:spcAft>
                <a:spcPts val="0"/>
              </a:spcAft>
              <a:buSzPts val="1400"/>
              <a:buNone/>
            </a:pPr>
            <a:endParaRPr sz="2400">
              <a:latin typeface="Arial"/>
              <a:ea typeface="Arial"/>
              <a:cs typeface="Arial"/>
              <a:sym typeface="Arial"/>
            </a:endParaRPr>
          </a:p>
        </p:txBody>
      </p:sp>
      <p:pic>
        <p:nvPicPr>
          <p:cNvPr id="346" name="Google Shape;346;p57"/>
          <p:cNvPicPr preferRelativeResize="0">
            <a:picLocks noGrp="1"/>
          </p:cNvPicPr>
          <p:nvPr>
            <p:ph type="body" idx="1"/>
          </p:nvPr>
        </p:nvPicPr>
        <p:blipFill rotWithShape="1">
          <a:blip r:embed="rId3">
            <a:alphaModFix/>
          </a:blip>
          <a:srcRect/>
          <a:stretch/>
        </p:blipFill>
        <p:spPr>
          <a:xfrm>
            <a:off x="170675" y="660000"/>
            <a:ext cx="2793900" cy="202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500"/>
                                        <p:tgtEl>
                                          <p:spTgt spid="34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 calcmode="lin" valueType="num">
                                      <p:cBhvr additive="base">
                                        <p:cTn id="12" dur="500"/>
                                        <p:tgtEl>
                                          <p:spTgt spid="34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 calcmode="lin" valueType="num">
                                      <p:cBhvr additive="base">
                                        <p:cTn id="17" dur="500"/>
                                        <p:tgtEl>
                                          <p:spTgt spid="34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46"/>
                                        </p:tgtEl>
                                        <p:attrNameLst>
                                          <p:attrName>style.visibility</p:attrName>
                                        </p:attrNameLst>
                                      </p:cBhvr>
                                      <p:to>
                                        <p:strVal val="visible"/>
                                      </p:to>
                                    </p:set>
                                    <p:anim calcmode="lin" valueType="num">
                                      <p:cBhvr additive="base">
                                        <p:cTn id="22" dur="500"/>
                                        <p:tgtEl>
                                          <p:spTgt spid="3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8"/>
          <p:cNvSpPr txBox="1">
            <a:spLocks noGrp="1"/>
          </p:cNvSpPr>
          <p:nvPr>
            <p:ph type="title"/>
          </p:nvPr>
        </p:nvSpPr>
        <p:spPr>
          <a:xfrm>
            <a:off x="401953" y="-8"/>
            <a:ext cx="8520600" cy="83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600" b="1">
                <a:latin typeface="Arial"/>
                <a:ea typeface="Arial"/>
                <a:cs typeface="Arial"/>
                <a:sym typeface="Arial"/>
              </a:rPr>
              <a:t>Органикалық химия - көміртекті қосылыстардың химиясы</a:t>
            </a:r>
            <a:endParaRPr sz="3600">
              <a:latin typeface="Arial"/>
              <a:ea typeface="Arial"/>
              <a:cs typeface="Arial"/>
              <a:sym typeface="Arial"/>
            </a:endParaRPr>
          </a:p>
        </p:txBody>
      </p:sp>
      <p:pic>
        <p:nvPicPr>
          <p:cNvPr id="352" name="Google Shape;352;p58" descr="C:\Users\jean\Desktop\лекции по биоорг химии\2 часть лекций\4 brick carbon.png"/>
          <p:cNvPicPr preferRelativeResize="0"/>
          <p:nvPr/>
        </p:nvPicPr>
        <p:blipFill rotWithShape="1">
          <a:blip r:embed="rId3">
            <a:alphaModFix/>
          </a:blip>
          <a:srcRect/>
          <a:stretch/>
        </p:blipFill>
        <p:spPr>
          <a:xfrm>
            <a:off x="4485876" y="3441122"/>
            <a:ext cx="2102355" cy="1674186"/>
          </a:xfrm>
          <a:prstGeom prst="rect">
            <a:avLst/>
          </a:prstGeom>
          <a:noFill/>
          <a:ln>
            <a:noFill/>
          </a:ln>
        </p:spPr>
      </p:pic>
      <p:pic>
        <p:nvPicPr>
          <p:cNvPr id="353" name="Google Shape;353;p58" descr="C:\Users\jean\Desktop\лекции по биоорг химии\2 часть лекций\4 brick carbon2.jfif"/>
          <p:cNvPicPr preferRelativeResize="0"/>
          <p:nvPr/>
        </p:nvPicPr>
        <p:blipFill rotWithShape="1">
          <a:blip r:embed="rId4">
            <a:alphaModFix/>
          </a:blip>
          <a:srcRect/>
          <a:stretch/>
        </p:blipFill>
        <p:spPr>
          <a:xfrm>
            <a:off x="6713674" y="3441116"/>
            <a:ext cx="1944216" cy="1516320"/>
          </a:xfrm>
          <a:prstGeom prst="rect">
            <a:avLst/>
          </a:prstGeom>
          <a:noFill/>
          <a:ln>
            <a:noFill/>
          </a:ln>
        </p:spPr>
      </p:pic>
      <p:pic>
        <p:nvPicPr>
          <p:cNvPr id="354" name="Google Shape;354;p58" descr="C:\Users\jean\Desktop\лекции по биоорг химии\2 часть лекций\1 brick hydrogen.jpg"/>
          <p:cNvPicPr preferRelativeResize="0"/>
          <p:nvPr/>
        </p:nvPicPr>
        <p:blipFill rotWithShape="1">
          <a:blip r:embed="rId5">
            <a:alphaModFix/>
          </a:blip>
          <a:srcRect/>
          <a:stretch/>
        </p:blipFill>
        <p:spPr>
          <a:xfrm>
            <a:off x="2764367" y="3547359"/>
            <a:ext cx="1461704" cy="1461704"/>
          </a:xfrm>
          <a:prstGeom prst="rect">
            <a:avLst/>
          </a:prstGeom>
          <a:noFill/>
          <a:ln>
            <a:noFill/>
          </a:ln>
        </p:spPr>
      </p:pic>
      <p:pic>
        <p:nvPicPr>
          <p:cNvPr id="355" name="Google Shape;355;p58" descr="C:\Users\jean\Desktop\лекции по биоорг химии\2 часть лекций\3 piece.jpg"/>
          <p:cNvPicPr preferRelativeResize="0"/>
          <p:nvPr/>
        </p:nvPicPr>
        <p:blipFill rotWithShape="1">
          <a:blip r:embed="rId6">
            <a:alphaModFix/>
          </a:blip>
          <a:srcRect/>
          <a:stretch/>
        </p:blipFill>
        <p:spPr>
          <a:xfrm>
            <a:off x="368843" y="3296066"/>
            <a:ext cx="2016224" cy="1800199"/>
          </a:xfrm>
          <a:prstGeom prst="rect">
            <a:avLst/>
          </a:prstGeom>
          <a:noFill/>
          <a:ln>
            <a:noFill/>
          </a:ln>
        </p:spPr>
      </p:pic>
      <p:sp>
        <p:nvSpPr>
          <p:cNvPr id="356" name="Google Shape;356;p58"/>
          <p:cNvSpPr txBox="1">
            <a:spLocks noGrp="1"/>
          </p:cNvSpPr>
          <p:nvPr>
            <p:ph type="body" idx="1"/>
          </p:nvPr>
        </p:nvSpPr>
        <p:spPr>
          <a:xfrm>
            <a:off x="0" y="1420500"/>
            <a:ext cx="9079800" cy="18612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Clr>
                <a:schemeClr val="dk1"/>
              </a:buClr>
              <a:buSzPts val="1800"/>
              <a:buNone/>
            </a:pPr>
            <a:r>
              <a:rPr lang="ru" sz="2000">
                <a:latin typeface="Arial"/>
                <a:ea typeface="Arial"/>
                <a:cs typeface="Arial"/>
                <a:sym typeface="Arial"/>
              </a:rPr>
              <a:t>Көміртек тетравалентті; ол барлық уақыт </a:t>
            </a:r>
            <a:r>
              <a:rPr lang="ru" sz="2000">
                <a:solidFill>
                  <a:srgbClr val="76923C"/>
                </a:solidFill>
                <a:latin typeface="Arial"/>
                <a:ea typeface="Arial"/>
                <a:cs typeface="Arial"/>
                <a:sym typeface="Arial"/>
              </a:rPr>
              <a:t>4</a:t>
            </a:r>
            <a:r>
              <a:rPr lang="ru" sz="2000">
                <a:latin typeface="Arial"/>
                <a:ea typeface="Arial"/>
                <a:cs typeface="Arial"/>
                <a:sym typeface="Arial"/>
              </a:rPr>
              <a:t> байланысты. </a:t>
            </a:r>
            <a:endParaRPr sz="2000">
              <a:latin typeface="Arial"/>
              <a:ea typeface="Arial"/>
              <a:cs typeface="Arial"/>
              <a:sym typeface="Arial"/>
            </a:endParaRPr>
          </a:p>
          <a:p>
            <a:pPr marL="0" lvl="0" indent="457200" algn="just" rtl="0">
              <a:lnSpc>
                <a:spcPct val="100000"/>
              </a:lnSpc>
              <a:spcBef>
                <a:spcPts val="0"/>
              </a:spcBef>
              <a:spcAft>
                <a:spcPts val="0"/>
              </a:spcAft>
              <a:buClr>
                <a:schemeClr val="dk1"/>
              </a:buClr>
              <a:buSzPts val="1800"/>
              <a:buNone/>
            </a:pPr>
            <a:r>
              <a:rPr lang="ru" sz="2000">
                <a:latin typeface="Arial"/>
                <a:ea typeface="Arial"/>
                <a:cs typeface="Arial"/>
                <a:sym typeface="Arial"/>
              </a:rPr>
              <a:t>Азот тривалентті; ол көбінесе </a:t>
            </a:r>
            <a:r>
              <a:rPr lang="ru" sz="2000">
                <a:solidFill>
                  <a:srgbClr val="538CD5"/>
                </a:solidFill>
                <a:latin typeface="Arial"/>
                <a:ea typeface="Arial"/>
                <a:cs typeface="Arial"/>
                <a:sym typeface="Arial"/>
              </a:rPr>
              <a:t>3</a:t>
            </a:r>
            <a:r>
              <a:rPr lang="ru" sz="2000">
                <a:latin typeface="Arial"/>
                <a:ea typeface="Arial"/>
                <a:cs typeface="Arial"/>
                <a:sym typeface="Arial"/>
              </a:rPr>
              <a:t> байланысты </a:t>
            </a:r>
            <a:endParaRPr sz="2000">
              <a:latin typeface="Arial"/>
              <a:ea typeface="Arial"/>
              <a:cs typeface="Arial"/>
              <a:sym typeface="Arial"/>
            </a:endParaRPr>
          </a:p>
          <a:p>
            <a:pPr marL="0" lvl="0" indent="457200" algn="just" rtl="0">
              <a:lnSpc>
                <a:spcPct val="100000"/>
              </a:lnSpc>
              <a:spcBef>
                <a:spcPts val="0"/>
              </a:spcBef>
              <a:spcAft>
                <a:spcPts val="0"/>
              </a:spcAft>
              <a:buClr>
                <a:schemeClr val="dk1"/>
              </a:buClr>
              <a:buSzPts val="1800"/>
              <a:buNone/>
            </a:pPr>
            <a:r>
              <a:rPr lang="ru" sz="2000">
                <a:latin typeface="Arial"/>
                <a:ea typeface="Arial"/>
                <a:cs typeface="Arial"/>
                <a:sym typeface="Arial"/>
              </a:rPr>
              <a:t>Сутегі моновалентті; ол барлық уақыт </a:t>
            </a:r>
            <a:r>
              <a:rPr lang="ru" sz="2000">
                <a:solidFill>
                  <a:srgbClr val="FF0000"/>
                </a:solidFill>
                <a:latin typeface="Arial"/>
                <a:ea typeface="Arial"/>
                <a:cs typeface="Arial"/>
                <a:sym typeface="Arial"/>
              </a:rPr>
              <a:t>1</a:t>
            </a:r>
            <a:r>
              <a:rPr lang="ru" sz="2000">
                <a:latin typeface="Arial"/>
                <a:ea typeface="Arial"/>
                <a:cs typeface="Arial"/>
                <a:sym typeface="Arial"/>
              </a:rPr>
              <a:t> байланысты. </a:t>
            </a:r>
            <a:endParaRPr sz="2000">
              <a:latin typeface="Arial"/>
              <a:ea typeface="Arial"/>
              <a:cs typeface="Arial"/>
              <a:sym typeface="Arial"/>
            </a:endParaRPr>
          </a:p>
          <a:p>
            <a:pPr marL="0" lvl="0" indent="457200" algn="just" rtl="0">
              <a:lnSpc>
                <a:spcPct val="100000"/>
              </a:lnSpc>
              <a:spcBef>
                <a:spcPts val="0"/>
              </a:spcBef>
              <a:spcAft>
                <a:spcPts val="0"/>
              </a:spcAft>
              <a:buClr>
                <a:schemeClr val="dk1"/>
              </a:buClr>
              <a:buSzPts val="1800"/>
              <a:buNone/>
            </a:pPr>
            <a:endParaRPr sz="2000">
              <a:solidFill>
                <a:srgbClr val="000000"/>
              </a:solidFill>
              <a:latin typeface="Arial"/>
              <a:ea typeface="Arial"/>
              <a:cs typeface="Arial"/>
              <a:sym typeface="Arial"/>
            </a:endParaRPr>
          </a:p>
          <a:p>
            <a:pPr marL="0" lvl="0" indent="0" algn="just" rtl="0">
              <a:lnSpc>
                <a:spcPct val="100000"/>
              </a:lnSpc>
              <a:spcBef>
                <a:spcPts val="0"/>
              </a:spcBef>
              <a:spcAft>
                <a:spcPts val="0"/>
              </a:spcAft>
              <a:buClr>
                <a:schemeClr val="dk1"/>
              </a:buClr>
              <a:buSzPts val="1800"/>
              <a:buNone/>
            </a:pPr>
            <a:r>
              <a:rPr lang="ru" sz="2000">
                <a:latin typeface="Arial"/>
                <a:ea typeface="Arial"/>
                <a:cs typeface="Arial"/>
                <a:sym typeface="Arial"/>
              </a:rPr>
              <a:t>  Сондықтан, органикалық қосылыстар оңай лего кірпіштен көрінеді</a:t>
            </a:r>
            <a:endParaRPr sz="20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59" descr="C:\Users\jean\Desktop\лекции по биоорг химии\2 часть лекций\molecule constructor.jpg"/>
          <p:cNvPicPr preferRelativeResize="0"/>
          <p:nvPr/>
        </p:nvPicPr>
        <p:blipFill rotWithShape="1">
          <a:blip r:embed="rId3">
            <a:alphaModFix/>
          </a:blip>
          <a:srcRect/>
          <a:stretch/>
        </p:blipFill>
        <p:spPr>
          <a:xfrm>
            <a:off x="4833140" y="0"/>
            <a:ext cx="4542090" cy="3026979"/>
          </a:xfrm>
          <a:prstGeom prst="rect">
            <a:avLst/>
          </a:prstGeom>
          <a:noFill/>
          <a:ln>
            <a:noFill/>
          </a:ln>
        </p:spPr>
      </p:pic>
      <p:sp>
        <p:nvSpPr>
          <p:cNvPr id="362" name="Google Shape;362;p59"/>
          <p:cNvSpPr txBox="1">
            <a:spLocks noGrp="1"/>
          </p:cNvSpPr>
          <p:nvPr>
            <p:ph type="body" idx="1"/>
          </p:nvPr>
        </p:nvSpPr>
        <p:spPr>
          <a:xfrm>
            <a:off x="311700" y="4124275"/>
            <a:ext cx="8520600" cy="469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a:solidFill>
                <a:srgbClr val="000000"/>
              </a:solidFill>
              <a:highlight>
                <a:srgbClr val="FFFFFF"/>
              </a:highlight>
            </a:endParaRPr>
          </a:p>
          <a:p>
            <a:pPr marL="0" lvl="0" indent="0" algn="ctr" rtl="0">
              <a:lnSpc>
                <a:spcPct val="100000"/>
              </a:lnSpc>
              <a:spcBef>
                <a:spcPts val="1600"/>
              </a:spcBef>
              <a:spcAft>
                <a:spcPts val="1600"/>
              </a:spcAft>
              <a:buClr>
                <a:schemeClr val="dk1"/>
              </a:buClr>
              <a:buSzPts val="1800"/>
              <a:buNone/>
            </a:pPr>
            <a:endParaRPr>
              <a:solidFill>
                <a:srgbClr val="000000"/>
              </a:solidFill>
            </a:endParaRPr>
          </a:p>
        </p:txBody>
      </p:sp>
      <p:pic>
        <p:nvPicPr>
          <p:cNvPr id="363" name="Google Shape;363;p59" descr="C:\Users\jean\Desktop\лекции по биоорг химии\2 часть лекций\Charcoal-formation-from-biomass-illustrated-using-Lego-R-bricks-Red-bricks-represent.png"/>
          <p:cNvPicPr preferRelativeResize="0"/>
          <p:nvPr/>
        </p:nvPicPr>
        <p:blipFill rotWithShape="1">
          <a:blip r:embed="rId4">
            <a:alphaModFix/>
          </a:blip>
          <a:srcRect/>
          <a:stretch/>
        </p:blipFill>
        <p:spPr>
          <a:xfrm>
            <a:off x="241739" y="2967125"/>
            <a:ext cx="5111280" cy="1687456"/>
          </a:xfrm>
          <a:prstGeom prst="rect">
            <a:avLst/>
          </a:prstGeom>
          <a:noFill/>
          <a:ln>
            <a:noFill/>
          </a:ln>
        </p:spPr>
      </p:pic>
      <p:pic>
        <p:nvPicPr>
          <p:cNvPr id="364" name="Google Shape;364;p59" descr="C:\Users\jean\Desktop\лекции по биоорг химии\2 часть лекций\lego DNA.jpg"/>
          <p:cNvPicPr preferRelativeResize="0"/>
          <p:nvPr/>
        </p:nvPicPr>
        <p:blipFill rotWithShape="1">
          <a:blip r:embed="rId5">
            <a:alphaModFix/>
          </a:blip>
          <a:srcRect/>
          <a:stretch/>
        </p:blipFill>
        <p:spPr>
          <a:xfrm>
            <a:off x="153402" y="153613"/>
            <a:ext cx="4849524" cy="2424762"/>
          </a:xfrm>
          <a:prstGeom prst="rect">
            <a:avLst/>
          </a:prstGeom>
          <a:noFill/>
          <a:ln>
            <a:noFill/>
          </a:ln>
        </p:spPr>
      </p:pic>
      <p:pic>
        <p:nvPicPr>
          <p:cNvPr id="365" name="Google Shape;365;p59" descr="C:\Users\jean\Desktop\лекции по биоорг химии\2 часть лекций\mono, di ,tri poly.png"/>
          <p:cNvPicPr preferRelativeResize="0"/>
          <p:nvPr/>
        </p:nvPicPr>
        <p:blipFill rotWithShape="1">
          <a:blip r:embed="rId6">
            <a:alphaModFix/>
          </a:blip>
          <a:srcRect/>
          <a:stretch/>
        </p:blipFill>
        <p:spPr>
          <a:xfrm>
            <a:off x="5707118" y="2687801"/>
            <a:ext cx="3024242" cy="20756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60" descr="3 types of carbon bonds - 1"/>
          <p:cNvPicPr preferRelativeResize="0"/>
          <p:nvPr/>
        </p:nvPicPr>
        <p:blipFill rotWithShape="1">
          <a:blip r:embed="rId3">
            <a:alphaModFix/>
          </a:blip>
          <a:srcRect t="32744" b="20232"/>
          <a:stretch/>
        </p:blipFill>
        <p:spPr>
          <a:xfrm>
            <a:off x="1600200" y="932450"/>
            <a:ext cx="5943601" cy="1092875"/>
          </a:xfrm>
          <a:prstGeom prst="rect">
            <a:avLst/>
          </a:prstGeom>
          <a:noFill/>
          <a:ln>
            <a:noFill/>
          </a:ln>
        </p:spPr>
      </p:pic>
      <p:sp>
        <p:nvSpPr>
          <p:cNvPr id="372" name="Google Shape;372;p60"/>
          <p:cNvSpPr txBox="1"/>
          <p:nvPr/>
        </p:nvSpPr>
        <p:spPr>
          <a:xfrm>
            <a:off x="1864900" y="70175"/>
            <a:ext cx="5574600" cy="70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1" i="0" u="none" strike="noStrike" cap="none">
                <a:solidFill>
                  <a:srgbClr val="000000"/>
                </a:solidFill>
                <a:latin typeface="Arial"/>
                <a:ea typeface="Arial"/>
                <a:cs typeface="Arial"/>
                <a:sym typeface="Arial"/>
              </a:rPr>
              <a:t>Көміртекті байланыстардың 3 типі</a:t>
            </a:r>
            <a:endParaRPr sz="2400" b="1" i="0" u="none" strike="noStrike" cap="none">
              <a:solidFill>
                <a:srgbClr val="000000"/>
              </a:solidFill>
              <a:latin typeface="Arial"/>
              <a:ea typeface="Arial"/>
              <a:cs typeface="Arial"/>
              <a:sym typeface="Arial"/>
            </a:endParaRPr>
          </a:p>
        </p:txBody>
      </p:sp>
      <p:sp>
        <p:nvSpPr>
          <p:cNvPr id="373" name="Google Shape;373;p60"/>
          <p:cNvSpPr txBox="1"/>
          <p:nvPr/>
        </p:nvSpPr>
        <p:spPr>
          <a:xfrm>
            <a:off x="1433775" y="2045375"/>
            <a:ext cx="6467100" cy="4212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бір				         қос            			     үш</a:t>
            </a:r>
            <a:endParaRPr sz="1400" b="0" i="0" u="none" strike="noStrike" cap="none">
              <a:solidFill>
                <a:srgbClr val="000000"/>
              </a:solidFill>
              <a:latin typeface="Arial"/>
              <a:ea typeface="Arial"/>
              <a:cs typeface="Arial"/>
              <a:sym typeface="Arial"/>
            </a:endParaRPr>
          </a:p>
        </p:txBody>
      </p:sp>
      <p:pic>
        <p:nvPicPr>
          <p:cNvPr id="374" name="Google Shape;374;p60"/>
          <p:cNvPicPr preferRelativeResize="0"/>
          <p:nvPr/>
        </p:nvPicPr>
        <p:blipFill rotWithShape="1">
          <a:blip r:embed="rId4">
            <a:alphaModFix/>
          </a:blip>
          <a:srcRect/>
          <a:stretch/>
        </p:blipFill>
        <p:spPr>
          <a:xfrm>
            <a:off x="609600" y="2618975"/>
            <a:ext cx="7934325" cy="219075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254825" y="86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3600" b="1">
                <a:latin typeface="Times New Roman"/>
                <a:ea typeface="Times New Roman"/>
                <a:cs typeface="Times New Roman"/>
                <a:sym typeface="Times New Roman"/>
              </a:rPr>
              <a:t>Оқудың мақсаты:</a:t>
            </a:r>
            <a:endParaRPr sz="3600" b="1">
              <a:solidFill>
                <a:srgbClr val="000000"/>
              </a:solidFill>
              <a:latin typeface="Times New Roman"/>
              <a:ea typeface="Times New Roman"/>
              <a:cs typeface="Times New Roman"/>
              <a:sym typeface="Times New Roman"/>
            </a:endParaRPr>
          </a:p>
        </p:txBody>
      </p:sp>
      <p:sp>
        <p:nvSpPr>
          <p:cNvPr id="241" name="Google Shape;241;p43"/>
          <p:cNvSpPr txBox="1">
            <a:spLocks noGrp="1"/>
          </p:cNvSpPr>
          <p:nvPr>
            <p:ph type="body" idx="1"/>
          </p:nvPr>
        </p:nvSpPr>
        <p:spPr>
          <a:xfrm>
            <a:off x="311700" y="806650"/>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ru" b="1">
                <a:solidFill>
                  <a:srgbClr val="000000"/>
                </a:solidFill>
                <a:latin typeface="Times New Roman"/>
                <a:ea typeface="Times New Roman"/>
                <a:cs typeface="Times New Roman"/>
                <a:sym typeface="Times New Roman"/>
              </a:rPr>
              <a:t>Лекция соңында сіз келесі мәліметтерді игере аласыз:</a:t>
            </a:r>
            <a:endParaRPr b="1">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1800"/>
              <a:buNone/>
            </a:pPr>
            <a:endParaRPr b="1">
              <a:solidFill>
                <a:srgbClr val="000000"/>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органикалық молекулалардың жалпы құрылымдық сипаттамаларын, атап айтқанда, көміртектің төрт валентті табиғатын және оның әртүрлі тәсілдерін анықтау;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функционалдық топтарды-органикалық молекулалардағы функционалдық топтарды айқындау;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функционалдық топтардың құрылымдық (конституциялық) изомерлерін және изомерлерін тани білу;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органикалық молекулалардың құрылымын түрлі жолдармен жазу;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органикалық қосылыстарды жіктеу (классификациялау);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IUPAC номенклатурасына сәйкес қосылыстарды атау, сондай-ақ олардың құрылымдарын аталған атаудан шығару, жазу;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қарапайым химиялық қосылыстар үшін құрылымдық, конденсирленген және сызықты формулаларды құрастыру; кез келген құрылымдық, конденсацияланған немесе сызықтық формуланы оған тиісті баламаға түрлендіру.</a:t>
            </a:r>
            <a:endParaRPr sz="1600" i="1">
              <a:solidFill>
                <a:schemeClr val="dk1"/>
              </a:solidFill>
              <a:latin typeface="Times New Roman"/>
              <a:ea typeface="Times New Roman"/>
              <a:cs typeface="Times New Roman"/>
              <a:sym typeface="Times New Roman"/>
            </a:endParaRPr>
          </a:p>
          <a:p>
            <a:pPr marL="457200" lvl="0" indent="0" algn="l" rtl="0">
              <a:lnSpc>
                <a:spcPct val="100000"/>
              </a:lnSpc>
              <a:spcBef>
                <a:spcPts val="0"/>
              </a:spcBef>
              <a:spcAft>
                <a:spcPts val="0"/>
              </a:spcAft>
              <a:buSzPts val="1800"/>
              <a:buNone/>
            </a:pP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1"/>
          <p:cNvSpPr txBox="1">
            <a:spLocks noGrp="1"/>
          </p:cNvSpPr>
          <p:nvPr>
            <p:ph type="title"/>
          </p:nvPr>
        </p:nvSpPr>
        <p:spPr>
          <a:xfrm>
            <a:off x="628650" y="-3"/>
            <a:ext cx="7886700" cy="538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3300"/>
              <a:buFont typeface="Short Stack"/>
              <a:buNone/>
            </a:pPr>
            <a:r>
              <a:rPr lang="ru" sz="2400" b="1">
                <a:latin typeface="Arial"/>
                <a:ea typeface="Arial"/>
                <a:cs typeface="Arial"/>
                <a:sym typeface="Arial"/>
              </a:rPr>
              <a:t>Және де оларды салудың көптеген әдістері бар...</a:t>
            </a:r>
            <a:endParaRPr sz="2400" b="1">
              <a:latin typeface="Arial"/>
              <a:ea typeface="Arial"/>
              <a:cs typeface="Arial"/>
              <a:sym typeface="Arial"/>
            </a:endParaRPr>
          </a:p>
        </p:txBody>
      </p:sp>
      <p:pic>
        <p:nvPicPr>
          <p:cNvPr id="381" name="Google Shape;381;p61" descr="carbon bonds - 1"/>
          <p:cNvPicPr preferRelativeResize="0"/>
          <p:nvPr/>
        </p:nvPicPr>
        <p:blipFill rotWithShape="1">
          <a:blip r:embed="rId3">
            <a:alphaModFix/>
          </a:blip>
          <a:srcRect/>
          <a:stretch/>
        </p:blipFill>
        <p:spPr>
          <a:xfrm>
            <a:off x="1888325" y="668751"/>
            <a:ext cx="5400674" cy="859631"/>
          </a:xfrm>
          <a:prstGeom prst="rect">
            <a:avLst/>
          </a:prstGeom>
          <a:noFill/>
          <a:ln>
            <a:noFill/>
          </a:ln>
        </p:spPr>
      </p:pic>
      <p:pic>
        <p:nvPicPr>
          <p:cNvPr id="382" name="Google Shape;382;p61" descr="carbon bonds - 2"/>
          <p:cNvPicPr preferRelativeResize="0"/>
          <p:nvPr/>
        </p:nvPicPr>
        <p:blipFill rotWithShape="1">
          <a:blip r:embed="rId4">
            <a:alphaModFix/>
          </a:blip>
          <a:srcRect t="21990"/>
          <a:stretch/>
        </p:blipFill>
        <p:spPr>
          <a:xfrm>
            <a:off x="1885950" y="2071422"/>
            <a:ext cx="5405425" cy="1333775"/>
          </a:xfrm>
          <a:prstGeom prst="rect">
            <a:avLst/>
          </a:prstGeom>
          <a:noFill/>
          <a:ln>
            <a:noFill/>
          </a:ln>
        </p:spPr>
      </p:pic>
      <p:pic>
        <p:nvPicPr>
          <p:cNvPr id="383" name="Google Shape;383;p61" descr="carbon bonds - 3"/>
          <p:cNvPicPr preferRelativeResize="0"/>
          <p:nvPr/>
        </p:nvPicPr>
        <p:blipFill rotWithShape="1">
          <a:blip r:embed="rId5">
            <a:alphaModFix/>
          </a:blip>
          <a:srcRect t="53827"/>
          <a:stretch/>
        </p:blipFill>
        <p:spPr>
          <a:xfrm>
            <a:off x="2038350" y="4208824"/>
            <a:ext cx="5372100" cy="538200"/>
          </a:xfrm>
          <a:prstGeom prst="rect">
            <a:avLst/>
          </a:prstGeom>
          <a:noFill/>
          <a:ln>
            <a:noFill/>
          </a:ln>
        </p:spPr>
      </p:pic>
      <p:sp>
        <p:nvSpPr>
          <p:cNvPr id="384" name="Google Shape;384;p61"/>
          <p:cNvSpPr txBox="1"/>
          <p:nvPr/>
        </p:nvSpPr>
        <p:spPr>
          <a:xfrm>
            <a:off x="2997875" y="1710500"/>
            <a:ext cx="3429000" cy="36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Құрылымдық формулалар</a:t>
            </a:r>
            <a:endParaRPr sz="1400" b="0" i="0" u="none" strike="noStrike" cap="none">
              <a:solidFill>
                <a:srgbClr val="000000"/>
              </a:solidFill>
              <a:latin typeface="Arial"/>
              <a:ea typeface="Arial"/>
              <a:cs typeface="Arial"/>
              <a:sym typeface="Arial"/>
            </a:endParaRPr>
          </a:p>
        </p:txBody>
      </p:sp>
      <p:sp>
        <p:nvSpPr>
          <p:cNvPr id="385" name="Google Shape;385;p61"/>
          <p:cNvSpPr txBox="1"/>
          <p:nvPr/>
        </p:nvSpPr>
        <p:spPr>
          <a:xfrm>
            <a:off x="2724475" y="3870175"/>
            <a:ext cx="3778500" cy="36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 sz="1400" b="0" i="0" u="none" strike="noStrike" cap="none">
                <a:solidFill>
                  <a:schemeClr val="dk1"/>
                </a:solidFill>
                <a:latin typeface="Arial"/>
                <a:ea typeface="Arial"/>
                <a:cs typeface="Arial"/>
                <a:sym typeface="Arial"/>
              </a:rPr>
              <a:t>Жеңілдетілген құрылымдық формулалар</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1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2"/>
          <p:cNvSpPr txBox="1"/>
          <p:nvPr/>
        </p:nvSpPr>
        <p:spPr>
          <a:xfrm>
            <a:off x="458975" y="128074"/>
            <a:ext cx="7886700" cy="807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ru" sz="2400" b="0" i="0" u="none" strike="noStrike" cap="none">
                <a:solidFill>
                  <a:schemeClr val="dk1"/>
                </a:solidFill>
                <a:latin typeface="Arial"/>
                <a:ea typeface="Arial"/>
                <a:cs typeface="Arial"/>
                <a:sym typeface="Arial"/>
              </a:rPr>
              <a:t>Негізгі көміртегі тізбегінің </a:t>
            </a:r>
            <a:r>
              <a:rPr lang="ru" sz="2400" b="0" i="0" u="none" strike="noStrike" cap="none">
                <a:solidFill>
                  <a:srgbClr val="000000"/>
                </a:solidFill>
                <a:latin typeface="Arial"/>
                <a:ea typeface="Arial"/>
                <a:cs typeface="Arial"/>
                <a:sym typeface="Arial"/>
              </a:rPr>
              <a:t>3 түрі</a:t>
            </a:r>
            <a:endParaRPr sz="2400" b="0" i="0" u="none" strike="noStrike" cap="none">
              <a:solidFill>
                <a:srgbClr val="000000"/>
              </a:solidFill>
              <a:latin typeface="Arial"/>
              <a:ea typeface="Arial"/>
              <a:cs typeface="Arial"/>
              <a:sym typeface="Arial"/>
            </a:endParaRPr>
          </a:p>
        </p:txBody>
      </p:sp>
      <p:pic>
        <p:nvPicPr>
          <p:cNvPr id="392" name="Google Shape;392;p62"/>
          <p:cNvPicPr preferRelativeResize="0"/>
          <p:nvPr/>
        </p:nvPicPr>
        <p:blipFill rotWithShape="1">
          <a:blip r:embed="rId3">
            <a:alphaModFix/>
          </a:blip>
          <a:srcRect/>
          <a:stretch/>
        </p:blipFill>
        <p:spPr>
          <a:xfrm>
            <a:off x="536200" y="935666"/>
            <a:ext cx="7770597" cy="3570684"/>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3"/>
          <p:cNvSpPr txBox="1">
            <a:spLocks noGrp="1"/>
          </p:cNvSpPr>
          <p:nvPr>
            <p:ph type="title"/>
          </p:nvPr>
        </p:nvSpPr>
        <p:spPr>
          <a:xfrm>
            <a:off x="311700" y="2314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2500">
                <a:latin typeface="Arial"/>
                <a:ea typeface="Arial"/>
                <a:cs typeface="Arial"/>
                <a:sym typeface="Arial"/>
              </a:rPr>
              <a:t>Органикалық молекулалардың отбасылары:</a:t>
            </a:r>
            <a:endParaRPr sz="2500">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ru" sz="2500">
                <a:latin typeface="Arial"/>
                <a:ea typeface="Arial"/>
                <a:cs typeface="Arial"/>
                <a:sym typeface="Arial"/>
              </a:rPr>
              <a:t>Функционалдық топтар</a:t>
            </a:r>
            <a:endParaRPr sz="2500">
              <a:latin typeface="Arial"/>
              <a:ea typeface="Arial"/>
              <a:cs typeface="Arial"/>
              <a:sym typeface="Arial"/>
            </a:endParaRPr>
          </a:p>
          <a:p>
            <a:pPr marL="0" lvl="0" indent="0" algn="ctr" rtl="0">
              <a:lnSpc>
                <a:spcPct val="100000"/>
              </a:lnSpc>
              <a:spcBef>
                <a:spcPts val="0"/>
              </a:spcBef>
              <a:spcAft>
                <a:spcPts val="0"/>
              </a:spcAft>
              <a:buClr>
                <a:schemeClr val="dk1"/>
              </a:buClr>
              <a:buSzPts val="2800"/>
              <a:buFont typeface="Arial"/>
              <a:buNone/>
            </a:pPr>
            <a:endParaRPr sz="2500">
              <a:latin typeface="Arial"/>
              <a:ea typeface="Arial"/>
              <a:cs typeface="Arial"/>
              <a:sym typeface="Arial"/>
            </a:endParaRPr>
          </a:p>
          <a:p>
            <a:pPr marL="0" lvl="0" indent="0" algn="ctr" rtl="0">
              <a:lnSpc>
                <a:spcPct val="100000"/>
              </a:lnSpc>
              <a:spcBef>
                <a:spcPts val="0"/>
              </a:spcBef>
              <a:spcAft>
                <a:spcPts val="0"/>
              </a:spcAft>
              <a:buClr>
                <a:schemeClr val="dk1"/>
              </a:buClr>
              <a:buSzPts val="2800"/>
              <a:buFont typeface="Calibri"/>
              <a:buNone/>
            </a:pPr>
            <a:endParaRPr sz="2500">
              <a:latin typeface="Arial"/>
              <a:ea typeface="Arial"/>
              <a:cs typeface="Arial"/>
              <a:sym typeface="Arial"/>
            </a:endParaRPr>
          </a:p>
        </p:txBody>
      </p:sp>
      <p:sp>
        <p:nvSpPr>
          <p:cNvPr id="398" name="Google Shape;398;p63"/>
          <p:cNvSpPr txBox="1">
            <a:spLocks noGrp="1"/>
          </p:cNvSpPr>
          <p:nvPr>
            <p:ph type="body" idx="1"/>
          </p:nvPr>
        </p:nvSpPr>
        <p:spPr>
          <a:xfrm>
            <a:off x="419050" y="1661200"/>
            <a:ext cx="8520600" cy="2143200"/>
          </a:xfrm>
          <a:prstGeom prst="rect">
            <a:avLst/>
          </a:prstGeom>
          <a:noFill/>
          <a:ln>
            <a:noFill/>
          </a:ln>
        </p:spPr>
        <p:txBody>
          <a:bodyPr spcFirstLastPara="1" wrap="square" lIns="91425" tIns="91425" rIns="91425" bIns="91425" anchor="t" anchorCtr="0">
            <a:noAutofit/>
          </a:bodyPr>
          <a:lstStyle/>
          <a:p>
            <a:pPr marL="0" lvl="0" indent="0" algn="just" rtl="0">
              <a:lnSpc>
                <a:spcPct val="105000"/>
              </a:lnSpc>
              <a:spcBef>
                <a:spcPts val="0"/>
              </a:spcBef>
              <a:spcAft>
                <a:spcPts val="0"/>
              </a:spcAft>
              <a:buClr>
                <a:schemeClr val="dk1"/>
              </a:buClr>
              <a:buSzPts val="1800"/>
              <a:buNone/>
            </a:pPr>
            <a:r>
              <a:rPr lang="ru" sz="1800">
                <a:latin typeface="Arial"/>
                <a:ea typeface="Arial"/>
                <a:cs typeface="Arial"/>
                <a:sym typeface="Arial"/>
              </a:rPr>
              <a:t>Функционалдық топ атом немесе атомдар тобы ретінде анықталады, ол органикалық қосылыстардың химиялық қасиеттерін тиімді анықтайды.</a:t>
            </a:r>
            <a:endParaRPr sz="18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4"/>
          <p:cNvSpPr txBox="1">
            <a:spLocks noGrp="1"/>
          </p:cNvSpPr>
          <p:nvPr>
            <p:ph type="title"/>
          </p:nvPr>
        </p:nvSpPr>
        <p:spPr>
          <a:xfrm>
            <a:off x="217107" y="12971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959"/>
              <a:t>Functional Groups</a:t>
            </a:r>
            <a:endParaRPr sz="3959"/>
          </a:p>
        </p:txBody>
      </p:sp>
      <p:sp>
        <p:nvSpPr>
          <p:cNvPr id="404" name="Google Shape;404;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800"/>
              <a:buNone/>
            </a:pPr>
            <a:endParaRPr/>
          </a:p>
        </p:txBody>
      </p:sp>
      <p:pic>
        <p:nvPicPr>
          <p:cNvPr id="405" name="Google Shape;405;p64"/>
          <p:cNvPicPr preferRelativeResize="0"/>
          <p:nvPr/>
        </p:nvPicPr>
        <p:blipFill rotWithShape="1">
          <a:blip r:embed="rId3">
            <a:alphaModFix/>
          </a:blip>
          <a:srcRect/>
          <a:stretch/>
        </p:blipFill>
        <p:spPr>
          <a:xfrm>
            <a:off x="0" y="68950"/>
            <a:ext cx="9143999" cy="50055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5"/>
          <p:cNvSpPr txBox="1">
            <a:spLocks noGrp="1"/>
          </p:cNvSpPr>
          <p:nvPr>
            <p:ph type="title"/>
          </p:nvPr>
        </p:nvSpPr>
        <p:spPr>
          <a:xfrm>
            <a:off x="251525" y="66175"/>
            <a:ext cx="85809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2790">
                <a:latin typeface="Arial"/>
                <a:ea typeface="Arial"/>
                <a:cs typeface="Arial"/>
                <a:sym typeface="Arial"/>
              </a:rPr>
              <a:t>Кейс: </a:t>
            </a:r>
            <a:r>
              <a:rPr lang="ru" sz="2790"/>
              <a:t>төмендегі функционалды топтарды анықтап, атаңыз</a:t>
            </a:r>
            <a:endParaRPr sz="3959"/>
          </a:p>
        </p:txBody>
      </p:sp>
      <p:sp>
        <p:nvSpPr>
          <p:cNvPr id="411" name="Google Shape;411;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800"/>
              <a:buNone/>
            </a:pPr>
            <a:endParaRPr/>
          </a:p>
        </p:txBody>
      </p:sp>
      <p:pic>
        <p:nvPicPr>
          <p:cNvPr id="412" name="Google Shape;412;p65" descr="C:\Users\jean\Desktop\лекции по биоорг химии\2 часть лекций\13321_2017_225_Figa_HTML.gif"/>
          <p:cNvPicPr preferRelativeResize="0"/>
          <p:nvPr/>
        </p:nvPicPr>
        <p:blipFill rotWithShape="1">
          <a:blip r:embed="rId3">
            <a:alphaModFix/>
          </a:blip>
          <a:srcRect/>
          <a:stretch/>
        </p:blipFill>
        <p:spPr>
          <a:xfrm>
            <a:off x="251520" y="1005576"/>
            <a:ext cx="8496739" cy="3825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txBox="1"/>
          <p:nvPr/>
        </p:nvSpPr>
        <p:spPr>
          <a:xfrm>
            <a:off x="394625" y="783425"/>
            <a:ext cx="8463000" cy="1454100"/>
          </a:xfrm>
          <a:prstGeom prst="rect">
            <a:avLst/>
          </a:prstGeom>
          <a:solidFill>
            <a:srgbClr val="FFCC99">
              <a:alpha val="49411"/>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Төмендегі қосылыстардағы функционалдық топтарды анықтаңыз:</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18" name="Google Shape;418;p66"/>
          <p:cNvSpPr/>
          <p:nvPr/>
        </p:nvSpPr>
        <p:spPr>
          <a:xfrm>
            <a:off x="1413272" y="297657"/>
            <a:ext cx="1299121" cy="256212"/>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Мысал</a:t>
            </a:r>
          </a:p>
        </p:txBody>
      </p:sp>
      <p:sp>
        <p:nvSpPr>
          <p:cNvPr id="419" name="Google Shape;419;p66"/>
          <p:cNvSpPr/>
          <p:nvPr/>
        </p:nvSpPr>
        <p:spPr>
          <a:xfrm>
            <a:off x="6377006" y="2421725"/>
            <a:ext cx="19032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1100" b="0" i="0" u="none" strike="noStrike" cap="none">
              <a:solidFill>
                <a:srgbClr val="000000"/>
              </a:solidFill>
              <a:latin typeface="Arial"/>
              <a:ea typeface="Arial"/>
              <a:cs typeface="Arial"/>
              <a:sym typeface="Arial"/>
            </a:endParaRPr>
          </a:p>
        </p:txBody>
      </p:sp>
      <p:pic>
        <p:nvPicPr>
          <p:cNvPr id="420" name="Google Shape;420;p66" descr="\\Bridge\science(sec)\A-level Chem (3rd Ed)\AL Chem 3A gif\AL-Chem 21\T24-09a.gif"/>
          <p:cNvPicPr preferRelativeResize="0"/>
          <p:nvPr/>
        </p:nvPicPr>
        <p:blipFill rotWithShape="1">
          <a:blip r:embed="rId3">
            <a:alphaModFix/>
          </a:blip>
          <a:srcRect/>
          <a:stretch/>
        </p:blipFill>
        <p:spPr>
          <a:xfrm>
            <a:off x="2184798" y="1252538"/>
            <a:ext cx="2955130" cy="1354931"/>
          </a:xfrm>
          <a:prstGeom prst="rect">
            <a:avLst/>
          </a:prstGeom>
          <a:noFill/>
          <a:ln>
            <a:noFill/>
          </a:ln>
        </p:spPr>
      </p:pic>
      <p:grpSp>
        <p:nvGrpSpPr>
          <p:cNvPr id="421" name="Google Shape;421;p66"/>
          <p:cNvGrpSpPr/>
          <p:nvPr/>
        </p:nvGrpSpPr>
        <p:grpSpPr>
          <a:xfrm>
            <a:off x="673975" y="2887276"/>
            <a:ext cx="5715000" cy="2143125"/>
            <a:chOff x="-394" y="2425"/>
            <a:chExt cx="4800" cy="1800"/>
          </a:xfrm>
        </p:grpSpPr>
        <p:sp>
          <p:nvSpPr>
            <p:cNvPr id="422" name="Google Shape;422;p66"/>
            <p:cNvSpPr/>
            <p:nvPr/>
          </p:nvSpPr>
          <p:spPr>
            <a:xfrm>
              <a:off x="-394" y="2425"/>
              <a:ext cx="4800" cy="18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FF6699"/>
                </a:buClr>
                <a:buSzPts val="1500"/>
                <a:buFont typeface="Arial"/>
                <a:buAutoNum type="alphaLcParenBoth"/>
              </a:pPr>
              <a:r>
                <a:rPr lang="ru" sz="1500" b="0" i="0" u="none" strike="noStrike" cap="none">
                  <a:solidFill>
                    <a:srgbClr val="FF6699"/>
                  </a:solidFill>
                  <a:latin typeface="Arial"/>
                  <a:ea typeface="Arial"/>
                  <a:cs typeface="Arial"/>
                  <a:sym typeface="Arial"/>
                </a:rPr>
                <a:t>Көміртегі-көміртегі қос байланыс (                       ) және хлор тобы (⎯Cl)</a:t>
              </a:r>
              <a:endParaRPr sz="1100" b="0" i="0" u="none" strike="noStrike" cap="none">
                <a:solidFill>
                  <a:srgbClr val="000000"/>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p:txBody>
        </p:sp>
        <p:pic>
          <p:nvPicPr>
            <p:cNvPr id="423" name="Google Shape;423;p66" descr="\\Bridge\science(sec)\A-level Chem (3rd Ed)\AL Chem 3A gif\AL-Chem 21\T24-10a1.gif"/>
            <p:cNvPicPr preferRelativeResize="0"/>
            <p:nvPr/>
          </p:nvPicPr>
          <p:blipFill rotWithShape="1">
            <a:blip r:embed="rId4">
              <a:alphaModFix/>
            </a:blip>
            <a:srcRect/>
            <a:stretch/>
          </p:blipFill>
          <p:spPr>
            <a:xfrm>
              <a:off x="2515" y="2428"/>
              <a:ext cx="821" cy="326"/>
            </a:xfrm>
            <a:prstGeom prst="rect">
              <a:avLst/>
            </a:prstGeom>
            <a:noFill/>
            <a:ln>
              <a:noFill/>
            </a:ln>
          </p:spPr>
        </p:pic>
        <p:pic>
          <p:nvPicPr>
            <p:cNvPr id="424" name="Google Shape;424;p66" descr="\\Bridge\science(sec)\A-level Chem (3rd Ed)\AL Chem 3A gif\AL-Chem 21\T24-10a3.gif"/>
            <p:cNvPicPr preferRelativeResize="0"/>
            <p:nvPr/>
          </p:nvPicPr>
          <p:blipFill rotWithShape="1">
            <a:blip r:embed="rId5">
              <a:alphaModFix/>
            </a:blip>
            <a:srcRect/>
            <a:stretch/>
          </p:blipFill>
          <p:spPr>
            <a:xfrm>
              <a:off x="1515" y="2993"/>
              <a:ext cx="1908" cy="95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 calcmode="lin" valueType="num">
                                      <p:cBhvr additive="base">
                                        <p:cTn id="7" dur="500"/>
                                        <p:tgtEl>
                                          <p:spTgt spid="419"/>
                                        </p:tgtEl>
                                        <p:attrNameLst>
                                          <p:attrName>ppt_w</p:attrName>
                                        </p:attrNameLst>
                                      </p:cBhvr>
                                      <p:tavLst>
                                        <p:tav tm="0">
                                          <p:val>
                                            <p:strVal val="0"/>
                                          </p:val>
                                        </p:tav>
                                        <p:tav tm="100000">
                                          <p:val>
                                            <p:strVal val="#ppt_w"/>
                                          </p:val>
                                        </p:tav>
                                      </p:tavLst>
                                    </p:anim>
                                    <p:anim calcmode="lin" valueType="num">
                                      <p:cBhvr additive="base">
                                        <p:cTn id="8" dur="500"/>
                                        <p:tgtEl>
                                          <p:spTgt spid="41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7"/>
          <p:cNvSpPr txBox="1"/>
          <p:nvPr/>
        </p:nvSpPr>
        <p:spPr>
          <a:xfrm>
            <a:off x="509650" y="783425"/>
            <a:ext cx="8035800" cy="1454100"/>
          </a:xfrm>
          <a:prstGeom prst="rect">
            <a:avLst/>
          </a:prstGeom>
          <a:solidFill>
            <a:srgbClr val="FFCC99">
              <a:alpha val="49411"/>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1" i="0" u="none" strike="noStrike" cap="none">
                <a:solidFill>
                  <a:srgbClr val="9900CC"/>
                </a:solidFill>
                <a:latin typeface="Book Antiqua"/>
                <a:ea typeface="Book Antiqua"/>
                <a:cs typeface="Book Antiqua"/>
                <a:sym typeface="Book Antiqua"/>
              </a:rPr>
              <a:t>Төмендегі қосылыстардағы функционалдық топтарды анықтаңыз:</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30" name="Google Shape;430;p67"/>
          <p:cNvSpPr/>
          <p:nvPr/>
        </p:nvSpPr>
        <p:spPr>
          <a:xfrm>
            <a:off x="6413950" y="2337150"/>
            <a:ext cx="17877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2400" b="0" i="0" u="none" strike="noStrike" cap="none">
              <a:solidFill>
                <a:schemeClr val="lt1"/>
              </a:solidFill>
              <a:latin typeface="Comic Sans MS"/>
              <a:ea typeface="Comic Sans MS"/>
              <a:cs typeface="Comic Sans MS"/>
              <a:sym typeface="Comic Sans MS"/>
            </a:endParaRPr>
          </a:p>
        </p:txBody>
      </p:sp>
      <p:pic>
        <p:nvPicPr>
          <p:cNvPr id="431" name="Google Shape;431;p67" descr="\\Bridge\science(sec)\A-level Chem (3rd Ed)\AL Chem 3A gif\AL-Chem 21\T24-09b.gif"/>
          <p:cNvPicPr preferRelativeResize="0"/>
          <p:nvPr/>
        </p:nvPicPr>
        <p:blipFill rotWithShape="1">
          <a:blip r:embed="rId3">
            <a:alphaModFix/>
          </a:blip>
          <a:srcRect/>
          <a:stretch/>
        </p:blipFill>
        <p:spPr>
          <a:xfrm>
            <a:off x="2143126" y="1314451"/>
            <a:ext cx="3317082" cy="1340643"/>
          </a:xfrm>
          <a:prstGeom prst="rect">
            <a:avLst/>
          </a:prstGeom>
          <a:noFill/>
          <a:ln>
            <a:noFill/>
          </a:ln>
        </p:spPr>
      </p:pic>
      <p:grpSp>
        <p:nvGrpSpPr>
          <p:cNvPr id="432" name="Google Shape;432;p67"/>
          <p:cNvGrpSpPr/>
          <p:nvPr/>
        </p:nvGrpSpPr>
        <p:grpSpPr>
          <a:xfrm>
            <a:off x="1485901" y="2914651"/>
            <a:ext cx="5000625" cy="1785937"/>
            <a:chOff x="323" y="2466"/>
            <a:chExt cx="4200" cy="1500"/>
          </a:xfrm>
        </p:grpSpPr>
        <p:sp>
          <p:nvSpPr>
            <p:cNvPr id="433" name="Google Shape;433;p67"/>
            <p:cNvSpPr/>
            <p:nvPr/>
          </p:nvSpPr>
          <p:spPr>
            <a:xfrm>
              <a:off x="323" y="2466"/>
              <a:ext cx="4200" cy="15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(b)	Карбонил тобы (                       )</a:t>
              </a:r>
              <a:endParaRPr sz="1100" b="0" i="0" u="none" strike="noStrike" cap="none">
                <a:solidFill>
                  <a:srgbClr val="000000"/>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p:txBody>
        </p:sp>
        <p:pic>
          <p:nvPicPr>
            <p:cNvPr id="434" name="Google Shape;434;p67" descr="\\Bridge\science(sec)\A-level Chem (3rd Ed)\AL Chem 3A gif\AL-Chem 21\T24-10b1.gif"/>
            <p:cNvPicPr preferRelativeResize="0"/>
            <p:nvPr/>
          </p:nvPicPr>
          <p:blipFill rotWithShape="1">
            <a:blip r:embed="rId4">
              <a:alphaModFix/>
            </a:blip>
            <a:srcRect/>
            <a:stretch/>
          </p:blipFill>
          <p:spPr>
            <a:xfrm>
              <a:off x="1968" y="2496"/>
              <a:ext cx="706" cy="325"/>
            </a:xfrm>
            <a:prstGeom prst="rect">
              <a:avLst/>
            </a:prstGeom>
            <a:noFill/>
            <a:ln>
              <a:noFill/>
            </a:ln>
          </p:spPr>
        </p:pic>
        <p:pic>
          <p:nvPicPr>
            <p:cNvPr id="435" name="Google Shape;435;p67" descr="\\Bridge\science(sec)\A-level Chem (3rd Ed)\AL Chem 3A gif\AL-Chem 21\T24-10b2.gif"/>
            <p:cNvPicPr preferRelativeResize="0"/>
            <p:nvPr/>
          </p:nvPicPr>
          <p:blipFill rotWithShape="1">
            <a:blip r:embed="rId5">
              <a:alphaModFix/>
            </a:blip>
            <a:srcRect/>
            <a:stretch/>
          </p:blipFill>
          <p:spPr>
            <a:xfrm>
              <a:off x="1478" y="2856"/>
              <a:ext cx="1605" cy="972"/>
            </a:xfrm>
            <a:prstGeom prst="rect">
              <a:avLst/>
            </a:prstGeom>
            <a:noFill/>
            <a:ln>
              <a:noFill/>
            </a:ln>
          </p:spPr>
        </p:pic>
      </p:grpSp>
      <p:sp>
        <p:nvSpPr>
          <p:cNvPr id="436" name="Google Shape;436;p67"/>
          <p:cNvSpPr/>
          <p:nvPr/>
        </p:nvSpPr>
        <p:spPr>
          <a:xfrm>
            <a:off x="1413272" y="297657"/>
            <a:ext cx="1299121" cy="256212"/>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Мысал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500"/>
                                        <p:tgtEl>
                                          <p:spTgt spid="430"/>
                                        </p:tgtEl>
                                        <p:attrNameLst>
                                          <p:attrName>ppt_w</p:attrName>
                                        </p:attrNameLst>
                                      </p:cBhvr>
                                      <p:tavLst>
                                        <p:tav tm="0">
                                          <p:val>
                                            <p:strVal val="0"/>
                                          </p:val>
                                        </p:tav>
                                        <p:tav tm="100000">
                                          <p:val>
                                            <p:strVal val="#ppt_w"/>
                                          </p:val>
                                        </p:tav>
                                      </p:tavLst>
                                    </p:anim>
                                    <p:anim calcmode="lin" valueType="num">
                                      <p:cBhvr additive="base">
                                        <p:cTn id="8" dur="500"/>
                                        <p:tgtEl>
                                          <p:spTgt spid="4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8"/>
          <p:cNvSpPr txBox="1"/>
          <p:nvPr/>
        </p:nvSpPr>
        <p:spPr>
          <a:xfrm>
            <a:off x="476799" y="783425"/>
            <a:ext cx="7351500" cy="1454100"/>
          </a:xfrm>
          <a:prstGeom prst="rect">
            <a:avLst/>
          </a:prstGeom>
          <a:solidFill>
            <a:srgbClr val="FFCC99">
              <a:alpha val="49411"/>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1" i="0" u="none" strike="noStrike" cap="none">
                <a:solidFill>
                  <a:srgbClr val="9900CC"/>
                </a:solidFill>
                <a:latin typeface="Book Antiqua"/>
                <a:ea typeface="Book Antiqua"/>
                <a:cs typeface="Book Antiqua"/>
                <a:sym typeface="Book Antiqua"/>
              </a:rPr>
              <a:t>Төмендегі қосылыстардағы функционалдық топтарды анықтаңыз:</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42" name="Google Shape;442;p68"/>
          <p:cNvSpPr/>
          <p:nvPr/>
        </p:nvSpPr>
        <p:spPr>
          <a:xfrm>
            <a:off x="6376999" y="2269325"/>
            <a:ext cx="18561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2400" b="0" i="0" u="none" strike="noStrike" cap="none">
              <a:solidFill>
                <a:schemeClr val="lt1"/>
              </a:solidFill>
              <a:latin typeface="Comic Sans MS"/>
              <a:ea typeface="Comic Sans MS"/>
              <a:cs typeface="Comic Sans MS"/>
              <a:sym typeface="Comic Sans MS"/>
            </a:endParaRPr>
          </a:p>
        </p:txBody>
      </p:sp>
      <p:pic>
        <p:nvPicPr>
          <p:cNvPr id="443" name="Google Shape;443;p68" descr="\\Bridge\science(sec)\A-level Chem (3rd Ed)\AL Chem 3A gif\AL-Chem 21\T24-09c.gif"/>
          <p:cNvPicPr preferRelativeResize="0"/>
          <p:nvPr/>
        </p:nvPicPr>
        <p:blipFill rotWithShape="1">
          <a:blip r:embed="rId3">
            <a:alphaModFix/>
          </a:blip>
          <a:srcRect/>
          <a:stretch/>
        </p:blipFill>
        <p:spPr>
          <a:xfrm>
            <a:off x="1981201" y="1264444"/>
            <a:ext cx="2302669" cy="1348979"/>
          </a:xfrm>
          <a:prstGeom prst="rect">
            <a:avLst/>
          </a:prstGeom>
          <a:noFill/>
          <a:ln>
            <a:noFill/>
          </a:ln>
        </p:spPr>
      </p:pic>
      <p:grpSp>
        <p:nvGrpSpPr>
          <p:cNvPr id="444" name="Google Shape;444;p68"/>
          <p:cNvGrpSpPr/>
          <p:nvPr/>
        </p:nvGrpSpPr>
        <p:grpSpPr>
          <a:xfrm>
            <a:off x="1285524" y="2914653"/>
            <a:ext cx="6429375" cy="2143125"/>
            <a:chOff x="288" y="2448"/>
            <a:chExt cx="5100" cy="1800"/>
          </a:xfrm>
        </p:grpSpPr>
        <p:sp>
          <p:nvSpPr>
            <p:cNvPr id="445" name="Google Shape;445;p68"/>
            <p:cNvSpPr/>
            <p:nvPr/>
          </p:nvSpPr>
          <p:spPr>
            <a:xfrm>
              <a:off x="288" y="2448"/>
              <a:ext cx="5100" cy="18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(c)	Амин тобы   (                       ) және карбоксил тобы (                        )</a:t>
              </a:r>
              <a:endParaRPr sz="1100" b="0" i="0" u="none" strike="noStrike" cap="none">
                <a:solidFill>
                  <a:srgbClr val="000000"/>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p:txBody>
        </p:sp>
        <p:pic>
          <p:nvPicPr>
            <p:cNvPr id="446" name="Google Shape;446;p68" descr="\\Bridge\science(sec)\A-level Chem (3rd Ed)\AL Chem 3A gif\AL-Chem 21\T24-10c1.gif"/>
            <p:cNvPicPr preferRelativeResize="0"/>
            <p:nvPr/>
          </p:nvPicPr>
          <p:blipFill rotWithShape="1">
            <a:blip r:embed="rId4">
              <a:alphaModFix/>
            </a:blip>
            <a:srcRect/>
            <a:stretch/>
          </p:blipFill>
          <p:spPr>
            <a:xfrm>
              <a:off x="1770" y="2496"/>
              <a:ext cx="628" cy="485"/>
            </a:xfrm>
            <a:prstGeom prst="rect">
              <a:avLst/>
            </a:prstGeom>
            <a:noFill/>
            <a:ln>
              <a:noFill/>
            </a:ln>
          </p:spPr>
        </p:pic>
        <p:pic>
          <p:nvPicPr>
            <p:cNvPr id="447" name="Google Shape;447;p68" descr="\\Bridge\science(sec)\A-level Chem (3rd Ed)\AL Chem 3A gif\AL-Chem 21\T24-10c2.gif"/>
            <p:cNvPicPr preferRelativeResize="0"/>
            <p:nvPr/>
          </p:nvPicPr>
          <p:blipFill rotWithShape="1">
            <a:blip r:embed="rId5">
              <a:alphaModFix/>
            </a:blip>
            <a:srcRect/>
            <a:stretch/>
          </p:blipFill>
          <p:spPr>
            <a:xfrm>
              <a:off x="4331" y="2483"/>
              <a:ext cx="717" cy="484"/>
            </a:xfrm>
            <a:prstGeom prst="rect">
              <a:avLst/>
            </a:prstGeom>
            <a:noFill/>
            <a:ln>
              <a:noFill/>
            </a:ln>
          </p:spPr>
        </p:pic>
        <p:pic>
          <p:nvPicPr>
            <p:cNvPr id="448" name="Google Shape;448;p68" descr="\\Bridge\science(sec)\A-level Chem (3rd Ed)\AL Chem 3A gif\AL-Chem 21\T24-10c3.gif"/>
            <p:cNvPicPr preferRelativeResize="0"/>
            <p:nvPr/>
          </p:nvPicPr>
          <p:blipFill rotWithShape="1">
            <a:blip r:embed="rId6">
              <a:alphaModFix/>
            </a:blip>
            <a:srcRect/>
            <a:stretch/>
          </p:blipFill>
          <p:spPr>
            <a:xfrm>
              <a:off x="1730" y="2981"/>
              <a:ext cx="2208" cy="1082"/>
            </a:xfrm>
            <a:prstGeom prst="rect">
              <a:avLst/>
            </a:prstGeom>
            <a:noFill/>
            <a:ln>
              <a:noFill/>
            </a:ln>
          </p:spPr>
        </p:pic>
      </p:grpSp>
      <p:sp>
        <p:nvSpPr>
          <p:cNvPr id="449" name="Google Shape;449;p68"/>
          <p:cNvSpPr/>
          <p:nvPr/>
        </p:nvSpPr>
        <p:spPr>
          <a:xfrm>
            <a:off x="1413272" y="297657"/>
            <a:ext cx="1299121" cy="256212"/>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Мысал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500"/>
                                        <p:tgtEl>
                                          <p:spTgt spid="442"/>
                                        </p:tgtEl>
                                        <p:attrNameLst>
                                          <p:attrName>ppt_w</p:attrName>
                                        </p:attrNameLst>
                                      </p:cBhvr>
                                      <p:tavLst>
                                        <p:tav tm="0">
                                          <p:val>
                                            <p:strVal val="0"/>
                                          </p:val>
                                        </p:tav>
                                        <p:tav tm="100000">
                                          <p:val>
                                            <p:strVal val="#ppt_w"/>
                                          </p:val>
                                        </p:tav>
                                      </p:tavLst>
                                    </p:anim>
                                    <p:anim calcmode="lin" valueType="num">
                                      <p:cBhvr additive="base">
                                        <p:cTn id="8" dur="500"/>
                                        <p:tgtEl>
                                          <p:spTgt spid="4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9"/>
          <p:cNvSpPr txBox="1"/>
          <p:nvPr/>
        </p:nvSpPr>
        <p:spPr>
          <a:xfrm>
            <a:off x="1316831" y="1070372"/>
            <a:ext cx="6543600" cy="2285100"/>
          </a:xfrm>
          <a:prstGeom prst="rect">
            <a:avLst/>
          </a:prstGeom>
          <a:solidFill>
            <a:srgbClr val="FFCC99">
              <a:alpha val="49411"/>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1" i="0" u="none" strike="noStrike" cap="none">
                <a:solidFill>
                  <a:srgbClr val="9900CC"/>
                </a:solidFill>
                <a:latin typeface="Book Antiqua"/>
                <a:ea typeface="Book Antiqua"/>
                <a:cs typeface="Book Antiqua"/>
                <a:sym typeface="Book Antiqua"/>
              </a:rPr>
              <a:t>Төмендегі қосылыстардағы функционалдық топтарды анықтаңыз:</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55" name="Google Shape;455;p69"/>
          <p:cNvSpPr/>
          <p:nvPr/>
        </p:nvSpPr>
        <p:spPr>
          <a:xfrm>
            <a:off x="6361495" y="3857625"/>
            <a:ext cx="18873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1100" b="0" i="0" u="none" strike="noStrike" cap="none">
              <a:solidFill>
                <a:srgbClr val="000000"/>
              </a:solidFill>
              <a:latin typeface="Arial"/>
              <a:ea typeface="Arial"/>
              <a:cs typeface="Arial"/>
              <a:sym typeface="Arial"/>
            </a:endParaRPr>
          </a:p>
        </p:txBody>
      </p:sp>
      <p:sp>
        <p:nvSpPr>
          <p:cNvPr id="456" name="Google Shape;456;p69"/>
          <p:cNvSpPr/>
          <p:nvPr/>
        </p:nvSpPr>
        <p:spPr>
          <a:xfrm>
            <a:off x="5584020" y="1902625"/>
            <a:ext cx="1824300" cy="3429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(a)	Күрделі эфир</a:t>
            </a:r>
            <a:endParaRPr sz="1100" b="0" i="0" u="none" strike="noStrike" cap="none">
              <a:solidFill>
                <a:srgbClr val="000000"/>
              </a:solidFill>
              <a:latin typeface="Arial"/>
              <a:ea typeface="Arial"/>
              <a:cs typeface="Arial"/>
              <a:sym typeface="Arial"/>
            </a:endParaRPr>
          </a:p>
        </p:txBody>
      </p:sp>
      <p:pic>
        <p:nvPicPr>
          <p:cNvPr id="457" name="Google Shape;457;p69" descr="\\Bridge\science(sec)\A-level Chem (3rd Ed)\AL Chem 3A gif\AL-Chem 21\T24-11a.gif"/>
          <p:cNvPicPr preferRelativeResize="0"/>
          <p:nvPr/>
        </p:nvPicPr>
        <p:blipFill rotWithShape="1">
          <a:blip r:embed="rId3">
            <a:alphaModFix/>
          </a:blip>
          <a:srcRect/>
          <a:stretch/>
        </p:blipFill>
        <p:spPr>
          <a:xfrm>
            <a:off x="2570561" y="1884760"/>
            <a:ext cx="1969294" cy="2028825"/>
          </a:xfrm>
          <a:prstGeom prst="rect">
            <a:avLst/>
          </a:prstGeom>
          <a:noFill/>
          <a:ln>
            <a:noFill/>
          </a:ln>
        </p:spPr>
      </p:pic>
      <p:sp>
        <p:nvSpPr>
          <p:cNvPr id="458" name="Google Shape;458;p69"/>
          <p:cNvSpPr/>
          <p:nvPr/>
        </p:nvSpPr>
        <p:spPr>
          <a:xfrm>
            <a:off x="1413272" y="297657"/>
            <a:ext cx="1299121" cy="256212"/>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Мысал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p:tgtEl>
                                          <p:spTgt spid="455"/>
                                        </p:tgtEl>
                                        <p:attrNameLst>
                                          <p:attrName>ppt_w</p:attrName>
                                        </p:attrNameLst>
                                      </p:cBhvr>
                                      <p:tavLst>
                                        <p:tav tm="0">
                                          <p:val>
                                            <p:strVal val="0"/>
                                          </p:val>
                                        </p:tav>
                                        <p:tav tm="100000">
                                          <p:val>
                                            <p:strVal val="#ppt_w"/>
                                          </p:val>
                                        </p:tav>
                                      </p:tavLst>
                                    </p:anim>
                                    <p:anim calcmode="lin" valueType="num">
                                      <p:cBhvr additive="base">
                                        <p:cTn id="8" dur="500"/>
                                        <p:tgtEl>
                                          <p:spTgt spid="4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0"/>
          <p:cNvSpPr txBox="1"/>
          <p:nvPr/>
        </p:nvSpPr>
        <p:spPr>
          <a:xfrm>
            <a:off x="542525" y="1070375"/>
            <a:ext cx="8019300" cy="1731300"/>
          </a:xfrm>
          <a:prstGeom prst="rect">
            <a:avLst/>
          </a:prstGeom>
          <a:solidFill>
            <a:srgbClr val="FFCC99">
              <a:alpha val="49411"/>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Мынадай қосылыстардың жұптарының әрқайсысы бірдей гомологтық қатарларға жатады ма. Жауапыңызды түсіндіріңіз.</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64" name="Google Shape;464;p70"/>
          <p:cNvSpPr/>
          <p:nvPr/>
        </p:nvSpPr>
        <p:spPr>
          <a:xfrm>
            <a:off x="6456745" y="3234925"/>
            <a:ext cx="18390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1100" b="0" i="0" u="none" strike="noStrike" cap="none">
              <a:solidFill>
                <a:srgbClr val="000000"/>
              </a:solidFill>
              <a:latin typeface="Arial"/>
              <a:ea typeface="Arial"/>
              <a:cs typeface="Arial"/>
              <a:sym typeface="Arial"/>
            </a:endParaRPr>
          </a:p>
        </p:txBody>
      </p:sp>
      <p:sp>
        <p:nvSpPr>
          <p:cNvPr id="465" name="Google Shape;465;p70"/>
          <p:cNvSpPr/>
          <p:nvPr/>
        </p:nvSpPr>
        <p:spPr>
          <a:xfrm>
            <a:off x="1620441" y="3527822"/>
            <a:ext cx="3237300" cy="3429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(b)	Ия, олардың екеуі де спирттер </a:t>
            </a:r>
            <a:endParaRPr sz="1100" b="0" i="0" u="none" strike="noStrike" cap="none">
              <a:solidFill>
                <a:srgbClr val="000000"/>
              </a:solidFill>
              <a:latin typeface="Arial"/>
              <a:ea typeface="Arial"/>
              <a:cs typeface="Arial"/>
              <a:sym typeface="Arial"/>
            </a:endParaRPr>
          </a:p>
        </p:txBody>
      </p:sp>
      <p:pic>
        <p:nvPicPr>
          <p:cNvPr id="466" name="Google Shape;466;p70" descr="\\Bridge\science(sec)\A-level Chem (3rd Ed)\AL Chem 3A gif\AL-Chem 21\T24-12b.gif"/>
          <p:cNvPicPr preferRelativeResize="0"/>
          <p:nvPr/>
        </p:nvPicPr>
        <p:blipFill rotWithShape="1">
          <a:blip r:embed="rId3">
            <a:alphaModFix/>
          </a:blip>
          <a:srcRect/>
          <a:stretch/>
        </p:blipFill>
        <p:spPr>
          <a:xfrm>
            <a:off x="1669257" y="1822848"/>
            <a:ext cx="6122191" cy="1354931"/>
          </a:xfrm>
          <a:prstGeom prst="rect">
            <a:avLst/>
          </a:prstGeom>
          <a:noFill/>
          <a:ln>
            <a:noFill/>
          </a:ln>
        </p:spPr>
      </p:pic>
      <p:sp>
        <p:nvSpPr>
          <p:cNvPr id="467" name="Google Shape;467;p70"/>
          <p:cNvSpPr/>
          <p:nvPr/>
        </p:nvSpPr>
        <p:spPr>
          <a:xfrm>
            <a:off x="1413272" y="297657"/>
            <a:ext cx="1299121" cy="256212"/>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Мысал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500"/>
                                        <p:tgtEl>
                                          <p:spTgt spid="464"/>
                                        </p:tgtEl>
                                        <p:attrNameLst>
                                          <p:attrName>ppt_w</p:attrName>
                                        </p:attrNameLst>
                                      </p:cBhvr>
                                      <p:tavLst>
                                        <p:tav tm="0">
                                          <p:val>
                                            <p:strVal val="0"/>
                                          </p:val>
                                        </p:tav>
                                        <p:tav tm="100000">
                                          <p:val>
                                            <p:strVal val="#ppt_w"/>
                                          </p:val>
                                        </p:tav>
                                      </p:tavLst>
                                    </p:anim>
                                    <p:anim calcmode="lin" valueType="num">
                                      <p:cBhvr additive="base">
                                        <p:cTn id="8" dur="500"/>
                                        <p:tgtEl>
                                          <p:spTgt spid="46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t>Негізгі әдебиеттер тізімі</a:t>
            </a:r>
            <a:endParaRPr/>
          </a:p>
        </p:txBody>
      </p:sp>
      <p:sp>
        <p:nvSpPr>
          <p:cNvPr id="247" name="Google Shape;247;p44"/>
          <p:cNvSpPr txBox="1">
            <a:spLocks noGrp="1"/>
          </p:cNvSpPr>
          <p:nvPr>
            <p:ph type="body" idx="1"/>
          </p:nvPr>
        </p:nvSpPr>
        <p:spPr>
          <a:xfrm>
            <a:off x="108875" y="695275"/>
            <a:ext cx="8910600" cy="43221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00000"/>
              </a:lnSpc>
              <a:spcBef>
                <a:spcPts val="0"/>
              </a:spcBef>
              <a:spcAft>
                <a:spcPts val="0"/>
              </a:spcAft>
              <a:buClr>
                <a:schemeClr val="dk1"/>
              </a:buClr>
              <a:buSzPts val="1600"/>
              <a:buFont typeface="Times New Roman"/>
              <a:buAutoNum type="arabicPeriod"/>
            </a:pPr>
            <a:r>
              <a:rPr lang="ru" sz="1600">
                <a:solidFill>
                  <a:schemeClr val="dk1"/>
                </a:solidFill>
                <a:latin typeface="Times New Roman"/>
                <a:ea typeface="Times New Roman"/>
                <a:cs typeface="Times New Roman"/>
                <a:sym typeface="Times New Roman"/>
              </a:rPr>
              <a:t>Органическая химия: Учеб. для вузов: В 2 кн./под ред. Н.А. Тюкавкиной. – М.: Дрофа, 2003. – Кн. 1: Основной курс. – C. 10-38 </a:t>
            </a:r>
            <a:endParaRPr sz="1600">
              <a:solidFill>
                <a:schemeClr val="dk1"/>
              </a:solidFill>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chemeClr val="dk1"/>
              </a:buClr>
              <a:buSzPts val="1600"/>
              <a:buFont typeface="Times New Roman"/>
              <a:buAutoNum type="arabicPeriod"/>
            </a:pPr>
            <a:r>
              <a:rPr lang="ru" sz="1600">
                <a:solidFill>
                  <a:schemeClr val="dk1"/>
                </a:solidFill>
                <a:latin typeface="Times New Roman"/>
                <a:ea typeface="Times New Roman"/>
                <a:cs typeface="Times New Roman"/>
                <a:sym typeface="Times New Roman"/>
              </a:rPr>
              <a:t>В.П. Черных, Б.С. Зименковский, И.С. Гриценко. Органическая химия: учебник для студ. вузов / Под общ. ред. В.П. Черных.: изд-во НФаУ, 2007. – C. 15-48, 64-89</a:t>
            </a:r>
            <a:endParaRPr sz="1600">
              <a:solidFill>
                <a:schemeClr val="dk1"/>
              </a:solidFill>
              <a:latin typeface="Times New Roman"/>
              <a:ea typeface="Times New Roman"/>
              <a:cs typeface="Times New Roman"/>
              <a:sym typeface="Times New Roman"/>
            </a:endParaRPr>
          </a:p>
          <a:p>
            <a:pPr marL="457200" lvl="0" indent="-330200" algn="just" rtl="0">
              <a:lnSpc>
                <a:spcPct val="115000"/>
              </a:lnSpc>
              <a:spcBef>
                <a:spcPts val="0"/>
              </a:spcBef>
              <a:spcAft>
                <a:spcPts val="0"/>
              </a:spcAft>
              <a:buClr>
                <a:schemeClr val="dk1"/>
              </a:buClr>
              <a:buSzPts val="1600"/>
              <a:buFont typeface="Times New Roman"/>
              <a:buAutoNum type="arabicPeriod"/>
            </a:pPr>
            <a:r>
              <a:rPr lang="ru" sz="1600">
                <a:solidFill>
                  <a:schemeClr val="dk1"/>
                </a:solidFill>
                <a:highlight>
                  <a:srgbClr val="FFFFFF"/>
                </a:highlight>
                <a:latin typeface="Times New Roman"/>
                <a:ea typeface="Times New Roman"/>
                <a:cs typeface="Times New Roman"/>
                <a:sym typeface="Times New Roman"/>
              </a:rPr>
              <a:t>Травень В.Ф.</a:t>
            </a:r>
            <a:r>
              <a:rPr lang="ru" sz="1600" b="1">
                <a:solidFill>
                  <a:schemeClr val="dk1"/>
                </a:solidFill>
                <a:highlight>
                  <a:srgbClr val="FFFFFF"/>
                </a:highlight>
                <a:latin typeface="Times New Roman"/>
                <a:ea typeface="Times New Roman"/>
                <a:cs typeface="Times New Roman"/>
                <a:sym typeface="Times New Roman"/>
              </a:rPr>
              <a:t> </a:t>
            </a:r>
            <a:r>
              <a:rPr lang="ru" sz="1600">
                <a:solidFill>
                  <a:schemeClr val="dk1"/>
                </a:solidFill>
                <a:latin typeface="Times New Roman"/>
                <a:ea typeface="Times New Roman"/>
                <a:cs typeface="Times New Roman"/>
                <a:sym typeface="Times New Roman"/>
              </a:rPr>
              <a:t>Органическая химия: в 3 т. : учеб. пособие для вузов / УМО по классич. образованию. - 2-е изд., перераб. и доп. - М. : БИНОМ. Лаб. знаний, 2013. Т. 1. – C. 23-32</a:t>
            </a:r>
            <a:endParaRPr sz="1600">
              <a:solidFill>
                <a:srgbClr val="222222"/>
              </a:solidFill>
              <a:highlight>
                <a:srgbClr val="FFFFFF"/>
              </a:highlight>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chemeClr val="dk1"/>
              </a:buClr>
              <a:buSzPts val="1600"/>
              <a:buFont typeface="Times New Roman"/>
              <a:buAutoNum type="arabicPeriod"/>
            </a:pPr>
            <a:r>
              <a:rPr lang="ru" sz="1600">
                <a:solidFill>
                  <a:schemeClr val="dk1"/>
                </a:solidFill>
                <a:latin typeface="Times New Roman"/>
                <a:ea typeface="Times New Roman"/>
                <a:cs typeface="Times New Roman"/>
                <a:sym typeface="Times New Roman"/>
              </a:rPr>
              <a:t>Тюкавкина Н.А., Бауков Ю.И. Биоорганическая химия: Учебник для вузов. – М.: Дрофа, 2008. – C. 11-24</a:t>
            </a:r>
            <a:endParaRPr sz="1600">
              <a:solidFill>
                <a:schemeClr val="dk1"/>
              </a:solidFill>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chemeClr val="dk1"/>
              </a:buClr>
              <a:buSzPts val="1600"/>
              <a:buFont typeface="Times New Roman"/>
              <a:buAutoNum type="arabicPeriod"/>
            </a:pPr>
            <a:r>
              <a:rPr lang="ru" sz="1600">
                <a:solidFill>
                  <a:schemeClr val="dk1"/>
                </a:solidFill>
                <a:highlight>
                  <a:srgbClr val="FFFFFF"/>
                </a:highlight>
                <a:latin typeface="Times New Roman"/>
                <a:ea typeface="Times New Roman"/>
                <a:cs typeface="Times New Roman"/>
                <a:sym typeface="Times New Roman"/>
              </a:rPr>
              <a:t>Бажықова, К.Б.</a:t>
            </a:r>
            <a:r>
              <a:rPr lang="ru" sz="1600" b="1">
                <a:solidFill>
                  <a:schemeClr val="dk1"/>
                </a:solidFill>
                <a:highlight>
                  <a:srgbClr val="FFFFFF"/>
                </a:highlight>
                <a:latin typeface="Times New Roman"/>
                <a:ea typeface="Times New Roman"/>
                <a:cs typeface="Times New Roman"/>
                <a:sym typeface="Times New Roman"/>
              </a:rPr>
              <a:t> </a:t>
            </a:r>
            <a:r>
              <a:rPr lang="ru" sz="1600">
                <a:solidFill>
                  <a:schemeClr val="dk1"/>
                </a:solidFill>
                <a:latin typeface="Times New Roman"/>
                <a:ea typeface="Times New Roman"/>
                <a:cs typeface="Times New Roman"/>
                <a:sym typeface="Times New Roman"/>
              </a:rPr>
              <a:t>Алифатты қосылыстардың органикалық химиясы: оқу құралы; әл-Фараби атын. ҚазҰУ. - Алматы : Қазақ ун-ті, 2016. – Б. 4-36, 82-90</a:t>
            </a:r>
            <a:endParaRPr sz="1600">
              <a:solidFill>
                <a:schemeClr val="dk1"/>
              </a:solidFill>
              <a:highlight>
                <a:srgbClr val="FFFFFF"/>
              </a:highlight>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rgbClr val="222222"/>
              </a:buClr>
              <a:buSzPts val="1600"/>
              <a:buFont typeface="Times New Roman"/>
              <a:buAutoNum type="arabicPeriod"/>
            </a:pPr>
            <a:r>
              <a:rPr lang="ru" sz="1600">
                <a:solidFill>
                  <a:schemeClr val="dk1"/>
                </a:solidFill>
                <a:highlight>
                  <a:srgbClr val="FFFFFF"/>
                </a:highlight>
                <a:latin typeface="Times New Roman"/>
                <a:ea typeface="Times New Roman"/>
                <a:cs typeface="Times New Roman"/>
                <a:sym typeface="Times New Roman"/>
              </a:rPr>
              <a:t>Петров А.А.</a:t>
            </a:r>
            <a:r>
              <a:rPr lang="ru" sz="1600" b="1">
                <a:solidFill>
                  <a:schemeClr val="dk1"/>
                </a:solidFill>
                <a:highlight>
                  <a:srgbClr val="FFFFFF"/>
                </a:highlight>
                <a:latin typeface="Times New Roman"/>
                <a:ea typeface="Times New Roman"/>
                <a:cs typeface="Times New Roman"/>
                <a:sym typeface="Times New Roman"/>
              </a:rPr>
              <a:t> </a:t>
            </a:r>
            <a:r>
              <a:rPr lang="ru" sz="1600">
                <a:solidFill>
                  <a:schemeClr val="dk1"/>
                </a:solidFill>
                <a:highlight>
                  <a:srgbClr val="FFFFFF"/>
                </a:highlight>
                <a:latin typeface="Times New Roman"/>
                <a:ea typeface="Times New Roman"/>
                <a:cs typeface="Times New Roman"/>
                <a:sym typeface="Times New Roman"/>
              </a:rPr>
              <a:t>Органикалық химия: оқулық / А.А. Петров, Х.В. Бальян, А.Т. Трощенко. – Алматы: Мектеп, 1975. – 671 б.</a:t>
            </a:r>
            <a:endParaRPr sz="1600">
              <a:solidFill>
                <a:schemeClr val="dk1"/>
              </a:solidFill>
              <a:highlight>
                <a:srgbClr val="FFFFFF"/>
              </a:highlight>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rgbClr val="222222"/>
              </a:buClr>
              <a:buSzPts val="1600"/>
              <a:buFont typeface="Times New Roman"/>
              <a:buAutoNum type="arabicPeriod"/>
            </a:pPr>
            <a:r>
              <a:rPr lang="ru" sz="1600">
                <a:solidFill>
                  <a:schemeClr val="dk1"/>
                </a:solidFill>
                <a:highlight>
                  <a:srgbClr val="FFFFFF"/>
                </a:highlight>
                <a:latin typeface="Times New Roman"/>
                <a:ea typeface="Times New Roman"/>
                <a:cs typeface="Times New Roman"/>
                <a:sym typeface="Times New Roman"/>
              </a:rPr>
              <a:t>Бруис Паула Юрканис.</a:t>
            </a:r>
            <a:r>
              <a:rPr lang="ru" sz="1600" b="1">
                <a:solidFill>
                  <a:schemeClr val="dk1"/>
                </a:solidFill>
                <a:highlight>
                  <a:srgbClr val="FFFFFF"/>
                </a:highlight>
                <a:latin typeface="Times New Roman"/>
                <a:ea typeface="Times New Roman"/>
                <a:cs typeface="Times New Roman"/>
                <a:sym typeface="Times New Roman"/>
              </a:rPr>
              <a:t> </a:t>
            </a:r>
            <a:r>
              <a:rPr lang="ru" sz="1600">
                <a:solidFill>
                  <a:schemeClr val="dk1"/>
                </a:solidFill>
                <a:latin typeface="Times New Roman"/>
                <a:ea typeface="Times New Roman"/>
                <a:cs typeface="Times New Roman"/>
                <a:sym typeface="Times New Roman"/>
              </a:rPr>
              <a:t>Органикалық химия негіздері: оқулық / қазақ тіліне ауд. К. Б. Бажықова; ҚР білім және ғылым м-гі. – Алматы: ҚР Жоғары оқу орынд. қауымдастығы, 2013. – </a:t>
            </a:r>
            <a:r>
              <a:rPr lang="ru" sz="1600">
                <a:solidFill>
                  <a:schemeClr val="dk1"/>
                </a:solidFill>
                <a:highlight>
                  <a:srgbClr val="FFFFFF"/>
                </a:highlight>
                <a:latin typeface="Times New Roman"/>
                <a:ea typeface="Times New Roman"/>
                <a:cs typeface="Times New Roman"/>
                <a:sym typeface="Times New Roman"/>
              </a:rPr>
              <a:t>1-бөлім. – 419, [2] б.</a:t>
            </a:r>
            <a:endParaRPr sz="1600">
              <a:solidFill>
                <a:schemeClr val="dk1"/>
              </a:solidFill>
              <a:latin typeface="Times New Roman"/>
              <a:ea typeface="Times New Roman"/>
              <a:cs typeface="Times New Roman"/>
              <a:sym typeface="Times New Roman"/>
            </a:endParaRPr>
          </a:p>
          <a:p>
            <a:pPr marL="457200" marR="0" lvl="0" indent="-330200" algn="just" rtl="0">
              <a:lnSpc>
                <a:spcPct val="100000"/>
              </a:lnSpc>
              <a:spcBef>
                <a:spcPts val="0"/>
              </a:spcBef>
              <a:spcAft>
                <a:spcPts val="0"/>
              </a:spcAft>
              <a:buClr>
                <a:schemeClr val="dk1"/>
              </a:buClr>
              <a:buSzPts val="1600"/>
              <a:buFont typeface="Times New Roman"/>
              <a:buAutoNum type="arabicPeriod"/>
            </a:pPr>
            <a:r>
              <a:rPr lang="ru" sz="1600">
                <a:solidFill>
                  <a:schemeClr val="dk1"/>
                </a:solidFill>
                <a:highlight>
                  <a:schemeClr val="lt1"/>
                </a:highlight>
                <a:latin typeface="Times New Roman"/>
                <a:ea typeface="Times New Roman"/>
                <a:cs typeface="Times New Roman"/>
                <a:sym typeface="Times New Roman"/>
              </a:rPr>
              <a:t>Шайхутдинов Е.М., Төреханов Т.М., Шәріпханов А.Ш. Органикалық химия: оқулық. – Алматы: Білім, 1999. – 408 б.</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1"/>
          <p:cNvSpPr/>
          <p:nvPr/>
        </p:nvSpPr>
        <p:spPr>
          <a:xfrm>
            <a:off x="1497807" y="527447"/>
            <a:ext cx="1674277" cy="666022"/>
          </a:xfrm>
          <a:prstGeom prst="rect">
            <a:avLst/>
          </a:prstGeom>
        </p:spPr>
        <p:txBody>
          <a:bodyPr>
            <a:prstTxWarp prst="textPlain">
              <a:avLst/>
            </a:prstTxWarp>
          </a:bodyPr>
          <a:lstStyle/>
          <a:p>
            <a:pPr lvl="0" algn="ctr"/>
            <a:r>
              <a:rPr b="0" i="0">
                <a:ln>
                  <a:noFill/>
                </a:ln>
                <a:gradFill>
                  <a:gsLst>
                    <a:gs pos="0">
                      <a:srgbClr val="FF0000"/>
                    </a:gs>
                    <a:gs pos="100000">
                      <a:srgbClr val="FF9933"/>
                    </a:gs>
                  </a:gsLst>
                  <a:lin ang="5400012" scaled="0"/>
                </a:gradFill>
                <a:latin typeface="Comic Sans MS"/>
              </a:rPr>
              <a:t>Тексеру</a:t>
            </a:r>
          </a:p>
        </p:txBody>
      </p:sp>
      <p:sp>
        <p:nvSpPr>
          <p:cNvPr id="473" name="Google Shape;473;p71"/>
          <p:cNvSpPr txBox="1"/>
          <p:nvPr/>
        </p:nvSpPr>
        <p:spPr>
          <a:xfrm>
            <a:off x="493225" y="1248975"/>
            <a:ext cx="8035800" cy="635700"/>
          </a:xfrm>
          <a:prstGeom prst="rect">
            <a:avLst/>
          </a:prstGeom>
          <a:solidFill>
            <a:srgbClr val="E7FFE7">
              <a:alpha val="49411"/>
            </a:srgbClr>
          </a:solidFill>
          <a:ln w="25400" cap="rnd" cmpd="sng">
            <a:solidFill>
              <a:srgbClr val="FF9900"/>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(a)	Функционалдық топтарда оттегі атомдары бар органикалық қосылыстардың гомологтық қатарларын атаңыз.</a:t>
            </a:r>
            <a:endParaRPr sz="1100" b="0" i="0" u="none" strike="noStrike" cap="none">
              <a:solidFill>
                <a:srgbClr val="000000"/>
              </a:solidFill>
              <a:latin typeface="Arial"/>
              <a:ea typeface="Arial"/>
              <a:cs typeface="Arial"/>
              <a:sym typeface="Arial"/>
            </a:endParaRPr>
          </a:p>
        </p:txBody>
      </p:sp>
      <p:sp>
        <p:nvSpPr>
          <p:cNvPr id="474" name="Google Shape;474;p71"/>
          <p:cNvSpPr/>
          <p:nvPr/>
        </p:nvSpPr>
        <p:spPr>
          <a:xfrm>
            <a:off x="6243655" y="1969300"/>
            <a:ext cx="18012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1100" b="0" i="0" u="none" strike="noStrike" cap="none">
              <a:solidFill>
                <a:srgbClr val="000000"/>
              </a:solidFill>
              <a:latin typeface="Arial"/>
              <a:ea typeface="Arial"/>
              <a:cs typeface="Arial"/>
              <a:sym typeface="Arial"/>
            </a:endParaRPr>
          </a:p>
        </p:txBody>
      </p:sp>
      <p:sp>
        <p:nvSpPr>
          <p:cNvPr id="475" name="Google Shape;475;p71"/>
          <p:cNvSpPr/>
          <p:nvPr/>
        </p:nvSpPr>
        <p:spPr>
          <a:xfrm>
            <a:off x="1907374" y="2044300"/>
            <a:ext cx="3987600" cy="9003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431800" marR="0" lvl="0" indent="-4318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(a)	Спирт,, күрделі эфир, альдегид, кетон, карбон қышқылы, жай эфир, ацил галоид, амид және қышқыл ангидриді</a:t>
            </a:r>
            <a:endParaRPr sz="1500" b="0" i="0" u="none" strike="noStrike" cap="none">
              <a:solidFill>
                <a:srgbClr val="FF6699"/>
              </a:solidFill>
              <a:latin typeface="Arial"/>
              <a:ea typeface="Arial"/>
              <a:cs typeface="Arial"/>
              <a:sym typeface="Arial"/>
            </a:endParaRPr>
          </a:p>
          <a:p>
            <a:pPr marL="431800" marR="0" lvl="0" indent="-431800" algn="l" rtl="0">
              <a:lnSpc>
                <a:spcPct val="12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ppt_w</p:attrName>
                                        </p:attrNameLst>
                                      </p:cBhvr>
                                      <p:tavLst>
                                        <p:tav tm="0">
                                          <p:val>
                                            <p:strVal val="0"/>
                                          </p:val>
                                        </p:tav>
                                        <p:tav tm="100000">
                                          <p:val>
                                            <p:strVal val="#ppt_w"/>
                                          </p:val>
                                        </p:tav>
                                      </p:tavLst>
                                    </p:anim>
                                    <p:anim calcmode="lin" valueType="num">
                                      <p:cBhvr additive="base">
                                        <p:cTn id="8" dur="500"/>
                                        <p:tgtEl>
                                          <p:spTgt spid="47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2"/>
          <p:cNvSpPr txBox="1"/>
          <p:nvPr/>
        </p:nvSpPr>
        <p:spPr>
          <a:xfrm>
            <a:off x="1485900" y="1248966"/>
            <a:ext cx="6344700" cy="2562300"/>
          </a:xfrm>
          <a:prstGeom prst="rect">
            <a:avLst/>
          </a:prstGeom>
          <a:solidFill>
            <a:srgbClr val="E7FFE7">
              <a:alpha val="49411"/>
            </a:srgbClr>
          </a:solidFill>
          <a:ln w="25400" cap="rnd" cmpd="sng">
            <a:solidFill>
              <a:srgbClr val="FF9900"/>
            </a:solidFill>
            <a:prstDash val="dot"/>
            <a:miter lim="800000"/>
            <a:headEnd type="none" w="sm" len="sm"/>
            <a:tailEnd type="none" w="sm" len="sm"/>
          </a:ln>
        </p:spPr>
        <p:txBody>
          <a:bodyPr spcFirstLastPara="1" wrap="square" lIns="68575" tIns="34275" rIns="68575" bIns="34275" anchor="t" anchorCtr="0">
            <a:noAutofit/>
          </a:bodyPr>
          <a:lstStyle/>
          <a:p>
            <a:pPr marL="431800" marR="0" lvl="0" indent="-43180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(c)	Төмендегі қосылыстардағы функционалдық топтарды анықтаңыз:</a:t>
            </a:r>
            <a:endParaRPr sz="1100" b="0" i="0" u="none" strike="noStrike" cap="none">
              <a:solidFill>
                <a:srgbClr val="000000"/>
              </a:solidFill>
              <a:latin typeface="Arial"/>
              <a:ea typeface="Arial"/>
              <a:cs typeface="Arial"/>
              <a:sym typeface="Arial"/>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43180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43180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43180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p:txBody>
      </p:sp>
      <p:sp>
        <p:nvSpPr>
          <p:cNvPr id="481" name="Google Shape;481;p72"/>
          <p:cNvSpPr/>
          <p:nvPr/>
        </p:nvSpPr>
        <p:spPr>
          <a:xfrm>
            <a:off x="6307922" y="4400550"/>
            <a:ext cx="17997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Жауап</a:t>
            </a:r>
            <a:endParaRPr sz="1100" b="0" i="0" u="none" strike="noStrike" cap="none">
              <a:solidFill>
                <a:srgbClr val="000000"/>
              </a:solidFill>
              <a:latin typeface="Arial"/>
              <a:ea typeface="Arial"/>
              <a:cs typeface="Arial"/>
              <a:sym typeface="Arial"/>
            </a:endParaRPr>
          </a:p>
        </p:txBody>
      </p:sp>
      <p:pic>
        <p:nvPicPr>
          <p:cNvPr id="482" name="Google Shape;482;p72" descr="\\Bridge\science(sec)\A-level Chem (3rd Ed)\AL Chem 3A gif\AL-Chem 21\T24-14b.gif"/>
          <p:cNvPicPr preferRelativeResize="0"/>
          <p:nvPr/>
        </p:nvPicPr>
        <p:blipFill rotWithShape="1">
          <a:blip r:embed="rId3">
            <a:alphaModFix/>
          </a:blip>
          <a:srcRect/>
          <a:stretch/>
        </p:blipFill>
        <p:spPr>
          <a:xfrm>
            <a:off x="2320529" y="2112169"/>
            <a:ext cx="1594246" cy="2003822"/>
          </a:xfrm>
          <a:prstGeom prst="rect">
            <a:avLst/>
          </a:prstGeom>
          <a:noFill/>
          <a:ln>
            <a:noFill/>
          </a:ln>
        </p:spPr>
      </p:pic>
      <p:grpSp>
        <p:nvGrpSpPr>
          <p:cNvPr id="483" name="Google Shape;483;p72"/>
          <p:cNvGrpSpPr/>
          <p:nvPr/>
        </p:nvGrpSpPr>
        <p:grpSpPr>
          <a:xfrm>
            <a:off x="4363642" y="1846660"/>
            <a:ext cx="3214688" cy="2500313"/>
            <a:chOff x="2705" y="1551"/>
            <a:chExt cx="2700" cy="2100"/>
          </a:xfrm>
        </p:grpSpPr>
        <p:sp>
          <p:nvSpPr>
            <p:cNvPr id="484" name="Google Shape;484;p72"/>
            <p:cNvSpPr/>
            <p:nvPr/>
          </p:nvSpPr>
          <p:spPr>
            <a:xfrm>
              <a:off x="2705" y="1551"/>
              <a:ext cx="2700" cy="21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431800" marR="0" lvl="0" indent="-4318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(c)	⎯Br (бром),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(альдегид),</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(ацилхлориді),</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(көміртек-көміртек қос байланыс)</a:t>
              </a:r>
              <a:br>
                <a:rPr lang="ru" sz="1500" b="0" i="0" u="none" strike="noStrike" cap="none">
                  <a:solidFill>
                    <a:srgbClr val="FF6699"/>
                  </a:solidFill>
                  <a:latin typeface="Arial"/>
                  <a:ea typeface="Arial"/>
                  <a:cs typeface="Arial"/>
                  <a:sym typeface="Arial"/>
                </a:rPr>
              </a:br>
              <a:endParaRPr sz="1500" b="0" i="0" u="none" strike="noStrike" cap="none">
                <a:solidFill>
                  <a:srgbClr val="FF6699"/>
                </a:solidFill>
                <a:latin typeface="Arial"/>
                <a:ea typeface="Arial"/>
                <a:cs typeface="Arial"/>
                <a:sym typeface="Arial"/>
              </a:endParaRPr>
            </a:p>
          </p:txBody>
        </p:sp>
        <p:pic>
          <p:nvPicPr>
            <p:cNvPr id="485" name="Google Shape;485;p72" descr="\\Bridge\science(sec)\A-level Chem (3rd Ed)\AL Chem SG 3A gif\EE gif\S-24-01.gif"/>
            <p:cNvPicPr preferRelativeResize="0"/>
            <p:nvPr/>
          </p:nvPicPr>
          <p:blipFill rotWithShape="1">
            <a:blip r:embed="rId4">
              <a:alphaModFix/>
            </a:blip>
            <a:srcRect t="14486" r="18666" b="15328"/>
            <a:stretch/>
          </p:blipFill>
          <p:spPr>
            <a:xfrm>
              <a:off x="3103" y="1920"/>
              <a:ext cx="663" cy="454"/>
            </a:xfrm>
            <a:prstGeom prst="rect">
              <a:avLst/>
            </a:prstGeom>
            <a:noFill/>
            <a:ln>
              <a:noFill/>
            </a:ln>
          </p:spPr>
        </p:pic>
        <p:pic>
          <p:nvPicPr>
            <p:cNvPr id="486" name="Google Shape;486;p72" descr="\\Bridge\science(sec)\A-level Chem (3rd Ed)\AL Chem SG 3A gif\EE gif\S-24-02.gif"/>
            <p:cNvPicPr preferRelativeResize="0"/>
            <p:nvPr/>
          </p:nvPicPr>
          <p:blipFill rotWithShape="1">
            <a:blip r:embed="rId5">
              <a:alphaModFix/>
            </a:blip>
            <a:srcRect t="17359" r="13493" b="12384"/>
            <a:stretch/>
          </p:blipFill>
          <p:spPr>
            <a:xfrm>
              <a:off x="3076" y="2388"/>
              <a:ext cx="707" cy="456"/>
            </a:xfrm>
            <a:prstGeom prst="rect">
              <a:avLst/>
            </a:prstGeom>
            <a:noFill/>
            <a:ln>
              <a:noFill/>
            </a:ln>
          </p:spPr>
        </p:pic>
        <p:pic>
          <p:nvPicPr>
            <p:cNvPr id="487" name="Google Shape;487;p72" descr="\\Bridge\science(sec)\A-level Chem (3rd Ed)\AL Chem SG 3A gif\EE gif\S-24-03.gif"/>
            <p:cNvPicPr preferRelativeResize="0"/>
            <p:nvPr/>
          </p:nvPicPr>
          <p:blipFill rotWithShape="1">
            <a:blip r:embed="rId6">
              <a:alphaModFix/>
            </a:blip>
            <a:srcRect l="5462" t="7417" r="4689" b="18338"/>
            <a:stretch/>
          </p:blipFill>
          <p:spPr>
            <a:xfrm>
              <a:off x="3034" y="2884"/>
              <a:ext cx="880" cy="363"/>
            </a:xfrm>
            <a:prstGeom prst="rect">
              <a:avLst/>
            </a:prstGeom>
            <a:noFill/>
            <a:ln>
              <a:noFill/>
            </a:ln>
          </p:spPr>
        </p:pic>
      </p:grpSp>
      <p:sp>
        <p:nvSpPr>
          <p:cNvPr id="488" name="Google Shape;488;p72"/>
          <p:cNvSpPr/>
          <p:nvPr/>
        </p:nvSpPr>
        <p:spPr>
          <a:xfrm>
            <a:off x="1497807" y="527447"/>
            <a:ext cx="1674277" cy="666022"/>
          </a:xfrm>
          <a:prstGeom prst="rect">
            <a:avLst/>
          </a:prstGeom>
        </p:spPr>
        <p:txBody>
          <a:bodyPr>
            <a:prstTxWarp prst="textPlain">
              <a:avLst/>
            </a:prstTxWarp>
          </a:bodyPr>
          <a:lstStyle/>
          <a:p>
            <a:pPr lvl="0" algn="ctr"/>
            <a:r>
              <a:rPr b="0" i="0">
                <a:ln>
                  <a:noFill/>
                </a:ln>
                <a:gradFill>
                  <a:gsLst>
                    <a:gs pos="0">
                      <a:srgbClr val="FF0000"/>
                    </a:gs>
                    <a:gs pos="100000">
                      <a:srgbClr val="FF9933"/>
                    </a:gs>
                  </a:gsLst>
                  <a:lin ang="5400012" scaled="0"/>
                </a:gradFill>
                <a:latin typeface="Comic Sans MS"/>
              </a:rPr>
              <a:t>Тексеру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 calcmode="lin" valueType="num">
                                      <p:cBhvr additive="base">
                                        <p:cTn id="7" dur="500"/>
                                        <p:tgtEl>
                                          <p:spTgt spid="481"/>
                                        </p:tgtEl>
                                        <p:attrNameLst>
                                          <p:attrName>ppt_w</p:attrName>
                                        </p:attrNameLst>
                                      </p:cBhvr>
                                      <p:tavLst>
                                        <p:tav tm="0">
                                          <p:val>
                                            <p:strVal val="0"/>
                                          </p:val>
                                        </p:tav>
                                        <p:tav tm="100000">
                                          <p:val>
                                            <p:strVal val="#ppt_w"/>
                                          </p:val>
                                        </p:tav>
                                      </p:tavLst>
                                    </p:anim>
                                    <p:anim calcmode="lin" valueType="num">
                                      <p:cBhvr additive="base">
                                        <p:cTn id="8" dur="500"/>
                                        <p:tgtEl>
                                          <p:spTgt spid="48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3"/>
          <p:cNvSpPr txBox="1">
            <a:spLocks noGrp="1"/>
          </p:cNvSpPr>
          <p:nvPr>
            <p:ph type="title"/>
          </p:nvPr>
        </p:nvSpPr>
        <p:spPr>
          <a:xfrm>
            <a:off x="628650" y="1214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100"/>
              <a:buFont typeface="Verdana"/>
              <a:buNone/>
            </a:pPr>
            <a:r>
              <a:rPr lang="ru" sz="2200">
                <a:latin typeface="Arial"/>
                <a:ea typeface="Arial"/>
                <a:cs typeface="Arial"/>
                <a:sym typeface="Arial"/>
              </a:rPr>
              <a:t>Көптеген көміртекті қосылыстар изомер болып көрінеді. Изомер дегеніміз не?</a:t>
            </a:r>
            <a:endParaRPr sz="2200">
              <a:latin typeface="Arial"/>
              <a:ea typeface="Arial"/>
              <a:cs typeface="Arial"/>
              <a:sym typeface="Arial"/>
            </a:endParaRPr>
          </a:p>
        </p:txBody>
      </p:sp>
      <p:sp>
        <p:nvSpPr>
          <p:cNvPr id="494" name="Google Shape;494;p73"/>
          <p:cNvSpPr txBox="1">
            <a:spLocks noGrp="1"/>
          </p:cNvSpPr>
          <p:nvPr>
            <p:ph type="body" idx="1"/>
          </p:nvPr>
        </p:nvSpPr>
        <p:spPr>
          <a:xfrm>
            <a:off x="1285800" y="1097275"/>
            <a:ext cx="6572400" cy="3446700"/>
          </a:xfrm>
          <a:prstGeom prst="rect">
            <a:avLst/>
          </a:prstGeom>
          <a:noFill/>
          <a:ln>
            <a:noFill/>
          </a:ln>
        </p:spPr>
        <p:txBody>
          <a:bodyPr spcFirstLastPara="1" wrap="square" lIns="68575" tIns="34275" rIns="68575" bIns="34275" anchor="t" anchorCtr="0">
            <a:noAutofit/>
          </a:bodyPr>
          <a:lstStyle/>
          <a:p>
            <a:pPr marL="177800" lvl="0" indent="-139700" algn="just" rtl="0">
              <a:lnSpc>
                <a:spcPct val="90000"/>
              </a:lnSpc>
              <a:spcBef>
                <a:spcPts val="800"/>
              </a:spcBef>
              <a:spcAft>
                <a:spcPts val="0"/>
              </a:spcAft>
              <a:buSzPts val="1600"/>
              <a:buChar char="•"/>
            </a:pPr>
            <a:r>
              <a:rPr lang="ru" sz="1600">
                <a:latin typeface="Arial"/>
                <a:ea typeface="Arial"/>
                <a:cs typeface="Arial"/>
                <a:sym typeface="Arial"/>
              </a:rPr>
              <a:t>Органикалық химияда бір-бірімен бірдей молекулалық формуласы бар қосылыстардың көптеген мысалдары бар,</a:t>
            </a:r>
            <a:endParaRPr sz="1600">
              <a:latin typeface="Arial"/>
              <a:ea typeface="Arial"/>
              <a:cs typeface="Arial"/>
              <a:sym typeface="Arial"/>
            </a:endParaRPr>
          </a:p>
          <a:p>
            <a:pPr marL="177800" lvl="0" indent="-139700" algn="just" rtl="0">
              <a:lnSpc>
                <a:spcPct val="90000"/>
              </a:lnSpc>
              <a:spcBef>
                <a:spcPts val="800"/>
              </a:spcBef>
              <a:spcAft>
                <a:spcPts val="0"/>
              </a:spcAft>
              <a:buSzPts val="1600"/>
              <a:buChar char="•"/>
            </a:pPr>
            <a:r>
              <a:rPr lang="ru" sz="1600">
                <a:latin typeface="Arial"/>
                <a:ea typeface="Arial"/>
                <a:cs typeface="Arial"/>
                <a:sym typeface="Arial"/>
              </a:rPr>
              <a:t>Бірақ олардың молекулаларындағы атомдардың әр түрлі құрылымдары.</a:t>
            </a:r>
            <a:endParaRPr sz="1600">
              <a:latin typeface="Arial"/>
              <a:ea typeface="Arial"/>
              <a:cs typeface="Arial"/>
              <a:sym typeface="Arial"/>
            </a:endParaRPr>
          </a:p>
          <a:p>
            <a:pPr marL="177800" lvl="0" indent="-139700" algn="just" rtl="0">
              <a:lnSpc>
                <a:spcPct val="90000"/>
              </a:lnSpc>
              <a:spcBef>
                <a:spcPts val="800"/>
              </a:spcBef>
              <a:spcAft>
                <a:spcPts val="0"/>
              </a:spcAft>
              <a:buSzPts val="1600"/>
              <a:buChar char="•"/>
            </a:pPr>
            <a:r>
              <a:rPr lang="ru" sz="1600">
                <a:latin typeface="Arial"/>
                <a:ea typeface="Arial"/>
                <a:cs typeface="Arial"/>
                <a:sym typeface="Arial"/>
              </a:rPr>
              <a:t>Олар </a:t>
            </a:r>
            <a:r>
              <a:rPr lang="ru" sz="1600" b="1" u="sng">
                <a:latin typeface="Arial"/>
                <a:ea typeface="Arial"/>
                <a:cs typeface="Arial"/>
                <a:sym typeface="Arial"/>
              </a:rPr>
              <a:t>изомер</a:t>
            </a:r>
            <a:r>
              <a:rPr lang="ru" sz="1600">
                <a:latin typeface="Arial"/>
                <a:ea typeface="Arial"/>
                <a:cs typeface="Arial"/>
                <a:sym typeface="Arial"/>
              </a:rPr>
              <a:t> деп аталады.</a:t>
            </a:r>
            <a:endParaRPr sz="1600" b="1" u="sng">
              <a:latin typeface="Arial"/>
              <a:ea typeface="Arial"/>
              <a:cs typeface="Arial"/>
              <a:sym typeface="Arial"/>
            </a:endParaRPr>
          </a:p>
        </p:txBody>
      </p:sp>
      <p:pic>
        <p:nvPicPr>
          <p:cNvPr id="495" name="Google Shape;495;p73" descr="Картинки по запросу диметиловый эфир структурная формула"/>
          <p:cNvPicPr preferRelativeResize="0"/>
          <p:nvPr/>
        </p:nvPicPr>
        <p:blipFill rotWithShape="1">
          <a:blip r:embed="rId3">
            <a:alphaModFix/>
          </a:blip>
          <a:srcRect/>
          <a:stretch/>
        </p:blipFill>
        <p:spPr>
          <a:xfrm>
            <a:off x="1762076" y="2863225"/>
            <a:ext cx="5735150" cy="21569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additive="base">
                                        <p:cTn id="7" dur="500"/>
                                        <p:tgtEl>
                                          <p:spTgt spid="49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additive="base">
                                        <p:cTn id="12" dur="500"/>
                                        <p:tgtEl>
                                          <p:spTgt spid="49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94">
                                            <p:txEl>
                                              <p:pRg st="2" end="2"/>
                                            </p:txEl>
                                          </p:spTgt>
                                        </p:tgtEl>
                                        <p:attrNameLst>
                                          <p:attrName>style.visibility</p:attrName>
                                        </p:attrNameLst>
                                      </p:cBhvr>
                                      <p:to>
                                        <p:strVal val="visible"/>
                                      </p:to>
                                    </p:set>
                                    <p:anim calcmode="lin" valueType="num">
                                      <p:cBhvr additive="base">
                                        <p:cTn id="17" dur="500"/>
                                        <p:tgtEl>
                                          <p:spTgt spid="49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4"/>
          <p:cNvSpPr txBox="1">
            <a:spLocks noGrp="1"/>
          </p:cNvSpPr>
          <p:nvPr>
            <p:ph type="title"/>
          </p:nvPr>
        </p:nvSpPr>
        <p:spPr>
          <a:xfrm>
            <a:off x="628650" y="240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100"/>
              <a:buFont typeface="Verdana"/>
              <a:buNone/>
            </a:pPr>
            <a:r>
              <a:rPr lang="ru" sz="2200">
                <a:latin typeface="Arial"/>
                <a:ea typeface="Arial"/>
                <a:cs typeface="Arial"/>
                <a:sym typeface="Arial"/>
              </a:rPr>
              <a:t>Егер изомерлерде бірдей атомдар болса, онда оларда бірдей қасиеттер бар, сондықтан бұл нені білдіреді?</a:t>
            </a:r>
            <a:endParaRPr sz="2200">
              <a:latin typeface="Arial"/>
              <a:ea typeface="Arial"/>
              <a:cs typeface="Arial"/>
              <a:sym typeface="Arial"/>
            </a:endParaRPr>
          </a:p>
        </p:txBody>
      </p:sp>
      <p:sp>
        <p:nvSpPr>
          <p:cNvPr id="501" name="Google Shape;501;p74"/>
          <p:cNvSpPr txBox="1">
            <a:spLocks noGrp="1"/>
          </p:cNvSpPr>
          <p:nvPr>
            <p:ph type="body" idx="1"/>
          </p:nvPr>
        </p:nvSpPr>
        <p:spPr>
          <a:xfrm>
            <a:off x="1143000" y="1314450"/>
            <a:ext cx="6743700" cy="3828900"/>
          </a:xfrm>
          <a:prstGeom prst="rect">
            <a:avLst/>
          </a:prstGeom>
          <a:noFill/>
          <a:ln>
            <a:noFill/>
          </a:ln>
        </p:spPr>
        <p:txBody>
          <a:bodyPr spcFirstLastPara="1" wrap="square" lIns="68575" tIns="34275" rIns="68575" bIns="34275" anchor="t" anchorCtr="0">
            <a:noAutofit/>
          </a:bodyPr>
          <a:lstStyle/>
          <a:p>
            <a:pPr marL="177800" lvl="0" indent="-152400" algn="just" rtl="0">
              <a:lnSpc>
                <a:spcPct val="90000"/>
              </a:lnSpc>
              <a:spcBef>
                <a:spcPts val="0"/>
              </a:spcBef>
              <a:spcAft>
                <a:spcPts val="0"/>
              </a:spcAft>
              <a:buClr>
                <a:schemeClr val="dk1"/>
              </a:buClr>
              <a:buSzPts val="1800"/>
              <a:buChar char="•"/>
            </a:pPr>
            <a:r>
              <a:rPr lang="ru" sz="1800">
                <a:latin typeface="Arial"/>
                <a:ea typeface="Arial"/>
                <a:cs typeface="Arial"/>
                <a:sym typeface="Arial"/>
              </a:rPr>
              <a:t>Іс жүзінде құрылымдағы бұл шағын өзгерістер заттың қасиеттеріне елеулі әсер етуі мүмкін!</a:t>
            </a:r>
            <a:endParaRPr sz="1800">
              <a:latin typeface="Arial"/>
              <a:ea typeface="Arial"/>
              <a:cs typeface="Arial"/>
              <a:sym typeface="Arial"/>
            </a:endParaRPr>
          </a:p>
          <a:p>
            <a:pPr marL="177800" lvl="0" indent="-152400" algn="just" rtl="0">
              <a:lnSpc>
                <a:spcPct val="90000"/>
              </a:lnSpc>
              <a:spcBef>
                <a:spcPts val="0"/>
              </a:spcBef>
              <a:spcAft>
                <a:spcPts val="0"/>
              </a:spcAft>
              <a:buClr>
                <a:schemeClr val="dk1"/>
              </a:buClr>
              <a:buSzPts val="1800"/>
              <a:buChar char="•"/>
            </a:pPr>
            <a:r>
              <a:rPr lang="ru" sz="1800">
                <a:latin typeface="Arial"/>
                <a:ea typeface="Arial"/>
                <a:cs typeface="Arial"/>
                <a:sym typeface="Arial"/>
              </a:rPr>
              <a:t>Бірақ, бұл тірі жүйеге елеулі әсер етуі мүмкін екенін түсіну маңызды. </a:t>
            </a:r>
            <a:endParaRPr sz="1800">
              <a:latin typeface="Arial"/>
              <a:ea typeface="Arial"/>
              <a:cs typeface="Arial"/>
              <a:sym typeface="Arial"/>
            </a:endParaRPr>
          </a:p>
          <a:p>
            <a:pPr marL="177800" lvl="0" indent="-152400" algn="just" rtl="0">
              <a:lnSpc>
                <a:spcPct val="90000"/>
              </a:lnSpc>
              <a:spcBef>
                <a:spcPts val="800"/>
              </a:spcBef>
              <a:spcAft>
                <a:spcPts val="0"/>
              </a:spcAft>
              <a:buClr>
                <a:schemeClr val="dk1"/>
              </a:buClr>
              <a:buSzPts val="1800"/>
              <a:buChar char="•"/>
            </a:pPr>
            <a:r>
              <a:rPr lang="ru" sz="1800">
                <a:latin typeface="Arial"/>
                <a:ea typeface="Arial"/>
                <a:cs typeface="Arial"/>
                <a:sym typeface="Arial"/>
              </a:rPr>
              <a:t>глюкозаның бір оптикалық изомерін, мысалы, тірі жасуша қолдануға болады, бірақ басқа изомер мүмкін емес. </a:t>
            </a:r>
            <a:endParaRPr sz="1800">
              <a:latin typeface="Arial"/>
              <a:ea typeface="Arial"/>
              <a:cs typeface="Arial"/>
              <a:sym typeface="Arial"/>
            </a:endParaRPr>
          </a:p>
          <a:p>
            <a:pPr marL="177800" lvl="0" indent="-152400" algn="just" rtl="0">
              <a:lnSpc>
                <a:spcPct val="90000"/>
              </a:lnSpc>
              <a:spcBef>
                <a:spcPts val="800"/>
              </a:spcBef>
              <a:spcAft>
                <a:spcPts val="0"/>
              </a:spcAft>
              <a:buSzPts val="1800"/>
              <a:buChar char="•"/>
            </a:pPr>
            <a:r>
              <a:rPr lang="ru" sz="1800">
                <a:latin typeface="Arial"/>
                <a:ea typeface="Arial"/>
                <a:cs typeface="Arial"/>
                <a:sym typeface="Arial"/>
              </a:rPr>
              <a:t>Себебі глюкозасы бар клеткадағы фермент тек бір түрге сезімтал.</a:t>
            </a:r>
            <a:endParaRPr sz="1800">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1">
                                            <p:txEl>
                                              <p:pRg st="0" end="0"/>
                                            </p:txEl>
                                          </p:spTgt>
                                        </p:tgtEl>
                                        <p:attrNameLst>
                                          <p:attrName>style.visibility</p:attrName>
                                        </p:attrNameLst>
                                      </p:cBhvr>
                                      <p:to>
                                        <p:strVal val="visible"/>
                                      </p:to>
                                    </p:set>
                                    <p:anim calcmode="lin" valueType="num">
                                      <p:cBhvr additive="base">
                                        <p:cTn id="7" dur="500"/>
                                        <p:tgtEl>
                                          <p:spTgt spid="50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1">
                                            <p:txEl>
                                              <p:pRg st="1" end="1"/>
                                            </p:txEl>
                                          </p:spTgt>
                                        </p:tgtEl>
                                        <p:attrNameLst>
                                          <p:attrName>style.visibility</p:attrName>
                                        </p:attrNameLst>
                                      </p:cBhvr>
                                      <p:to>
                                        <p:strVal val="visible"/>
                                      </p:to>
                                    </p:set>
                                    <p:anim calcmode="lin" valueType="num">
                                      <p:cBhvr additive="base">
                                        <p:cTn id="12" dur="500"/>
                                        <p:tgtEl>
                                          <p:spTgt spid="50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1">
                                            <p:txEl>
                                              <p:pRg st="2" end="2"/>
                                            </p:txEl>
                                          </p:spTgt>
                                        </p:tgtEl>
                                        <p:attrNameLst>
                                          <p:attrName>style.visibility</p:attrName>
                                        </p:attrNameLst>
                                      </p:cBhvr>
                                      <p:to>
                                        <p:strVal val="visible"/>
                                      </p:to>
                                    </p:set>
                                    <p:anim calcmode="lin" valueType="num">
                                      <p:cBhvr additive="base">
                                        <p:cTn id="17" dur="500"/>
                                        <p:tgtEl>
                                          <p:spTgt spid="50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01">
                                            <p:txEl>
                                              <p:pRg st="3" end="3"/>
                                            </p:txEl>
                                          </p:spTgt>
                                        </p:tgtEl>
                                        <p:attrNameLst>
                                          <p:attrName>style.visibility</p:attrName>
                                        </p:attrNameLst>
                                      </p:cBhvr>
                                      <p:to>
                                        <p:strVal val="visible"/>
                                      </p:to>
                                    </p:set>
                                    <p:anim calcmode="lin" valueType="num">
                                      <p:cBhvr additive="base">
                                        <p:cTn id="22" dur="500"/>
                                        <p:tgtEl>
                                          <p:spTgt spid="501">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75"/>
          <p:cNvPicPr preferRelativeResize="0"/>
          <p:nvPr/>
        </p:nvPicPr>
        <p:blipFill rotWithShape="1">
          <a:blip r:embed="rId3">
            <a:alphaModFix/>
          </a:blip>
          <a:srcRect/>
          <a:stretch/>
        </p:blipFill>
        <p:spPr>
          <a:xfrm>
            <a:off x="152400" y="76200"/>
            <a:ext cx="8080726" cy="483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6"/>
          <p:cNvSpPr txBox="1">
            <a:spLocks noGrp="1"/>
          </p:cNvSpPr>
          <p:nvPr>
            <p:ph type="title"/>
          </p:nvPr>
        </p:nvSpPr>
        <p:spPr>
          <a:xfrm>
            <a:off x="384700" y="3028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2400" b="1"/>
              <a:t>Органикалық қосылыстардың изомериясы</a:t>
            </a:r>
            <a:endParaRPr sz="2400"/>
          </a:p>
        </p:txBody>
      </p:sp>
      <p:sp>
        <p:nvSpPr>
          <p:cNvPr id="512" name="Google Shape;512;p76"/>
          <p:cNvSpPr txBox="1">
            <a:spLocks noGrp="1"/>
          </p:cNvSpPr>
          <p:nvPr>
            <p:ph type="body" idx="1"/>
          </p:nvPr>
        </p:nvSpPr>
        <p:spPr>
          <a:xfrm>
            <a:off x="311700" y="108027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ru" sz="1500">
                <a:solidFill>
                  <a:schemeClr val="dk1"/>
                </a:solidFill>
              </a:rPr>
              <a:t>Органикалық химияда изомеризм кеңінен таралған, изомерия - </a:t>
            </a:r>
            <a:r>
              <a:rPr lang="ru" sz="1500">
                <a:solidFill>
                  <a:srgbClr val="222222"/>
                </a:solidFill>
                <a:highlight>
                  <a:srgbClr val="FFFFFF"/>
                </a:highlight>
              </a:rPr>
              <a:t>құрамы мен молекулалық массасы бойынша бірдей, бірақ физикалық және химиялық қасиеттері әр түрлі болатын қосылыстардың (негізінен, органикалық) болуын сипаттайтын құбылыс. Мұндай қосылыстар изомерлер деп аталады.</a:t>
            </a:r>
            <a:r>
              <a:rPr lang="ru" sz="1500">
                <a:solidFill>
                  <a:schemeClr val="dk1"/>
                </a:solidFill>
              </a:rPr>
              <a:t> Бұл жағдайда тек молекулалық формуланы білу заттардың қасиеттерінің толық бейнесін бермейді. Мұндай идея бізге заттың құрылымдық (графикалық) формуласы туралы білуге ​​мүмкіндік береді.</a:t>
            </a:r>
            <a:endParaRPr sz="1500">
              <a:solidFill>
                <a:schemeClr val="dk1"/>
              </a:solidFill>
            </a:endParaRPr>
          </a:p>
          <a:p>
            <a:pPr marL="0" lvl="0" indent="0" algn="just" rtl="0">
              <a:lnSpc>
                <a:spcPct val="115000"/>
              </a:lnSpc>
              <a:spcBef>
                <a:spcPts val="800"/>
              </a:spcBef>
              <a:spcAft>
                <a:spcPts val="0"/>
              </a:spcAft>
              <a:buClr>
                <a:schemeClr val="dk1"/>
              </a:buClr>
              <a:buSzPts val="1100"/>
              <a:buFont typeface="Arial"/>
              <a:buNone/>
            </a:pPr>
            <a:r>
              <a:rPr lang="ru" sz="1500">
                <a:solidFill>
                  <a:schemeClr val="dk1"/>
                </a:solidFill>
              </a:rPr>
              <a:t>Органикалық қосылыстардың құрылымдық, позициондық, геометриялық (</a:t>
            </a:r>
            <a:r>
              <a:rPr lang="ru" sz="1500" i="1">
                <a:solidFill>
                  <a:schemeClr val="dk1"/>
                </a:solidFill>
              </a:rPr>
              <a:t>цис-, транс-</a:t>
            </a:r>
            <a:r>
              <a:rPr lang="ru" sz="1500">
                <a:solidFill>
                  <a:schemeClr val="dk1"/>
                </a:solidFill>
              </a:rPr>
              <a:t>) және оптикалық изомерияның түрлері бар.</a:t>
            </a:r>
            <a:endParaRPr sz="1500">
              <a:solidFill>
                <a:schemeClr val="dk1"/>
              </a:solidFill>
            </a:endParaRPr>
          </a:p>
          <a:p>
            <a:pPr marL="0" lvl="0" indent="0" algn="just" rtl="0">
              <a:lnSpc>
                <a:spcPct val="115000"/>
              </a:lnSpc>
              <a:spcBef>
                <a:spcPts val="800"/>
              </a:spcBef>
              <a:spcAft>
                <a:spcPts val="1600"/>
              </a:spcAft>
              <a:buSzPts val="1800"/>
              <a:buNone/>
            </a:pPr>
            <a:endParaRPr sz="15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7"/>
          <p:cNvSpPr txBox="1">
            <a:spLocks noGrp="1"/>
          </p:cNvSpPr>
          <p:nvPr>
            <p:ph type="body" idx="1"/>
          </p:nvPr>
        </p:nvSpPr>
        <p:spPr>
          <a:xfrm>
            <a:off x="311700" y="139525"/>
            <a:ext cx="8520600" cy="44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500"/>
              </a:spcBef>
              <a:spcAft>
                <a:spcPts val="0"/>
              </a:spcAft>
              <a:buClr>
                <a:schemeClr val="dk1"/>
              </a:buClr>
              <a:buSzPts val="1100"/>
              <a:buFont typeface="Arial"/>
              <a:buNone/>
            </a:pPr>
            <a:r>
              <a:rPr lang="ru" sz="2400">
                <a:solidFill>
                  <a:schemeClr val="dk1"/>
                </a:solidFill>
              </a:rPr>
              <a:t>Органикалық қосылыстардың құрылымдық изомериясы</a:t>
            </a:r>
            <a:endParaRPr sz="2400">
              <a:solidFill>
                <a:schemeClr val="dk1"/>
              </a:solidFill>
            </a:endParaRPr>
          </a:p>
          <a:p>
            <a:pPr marL="457200" lvl="0" indent="-342900" algn="just" rtl="0">
              <a:lnSpc>
                <a:spcPct val="115000"/>
              </a:lnSpc>
              <a:spcBef>
                <a:spcPts val="800"/>
              </a:spcBef>
              <a:spcAft>
                <a:spcPts val="0"/>
              </a:spcAft>
              <a:buClr>
                <a:schemeClr val="dk1"/>
              </a:buClr>
              <a:buSzPts val="1800"/>
              <a:buAutoNum type="arabicPeriod"/>
            </a:pPr>
            <a:r>
              <a:rPr lang="ru" b="1">
                <a:solidFill>
                  <a:schemeClr val="dk1"/>
                </a:solidFill>
              </a:rPr>
              <a:t>Көміртек қаңқасының изомериясы</a:t>
            </a:r>
            <a:endParaRPr b="1">
              <a:solidFill>
                <a:schemeClr val="dk1"/>
              </a:solidFill>
            </a:endParaRPr>
          </a:p>
          <a:p>
            <a:pPr marL="0" lvl="0" indent="0" algn="just" rtl="0">
              <a:lnSpc>
                <a:spcPct val="115000"/>
              </a:lnSpc>
              <a:spcBef>
                <a:spcPts val="800"/>
              </a:spcBef>
              <a:spcAft>
                <a:spcPts val="800"/>
              </a:spcAft>
              <a:buSzPts val="1800"/>
              <a:buNone/>
            </a:pPr>
            <a:endParaRPr sz="1600" b="1">
              <a:solidFill>
                <a:schemeClr val="dk1"/>
              </a:solidFill>
              <a:latin typeface="Times New Roman"/>
              <a:ea typeface="Times New Roman"/>
              <a:cs typeface="Times New Roman"/>
              <a:sym typeface="Times New Roman"/>
            </a:endParaRPr>
          </a:p>
        </p:txBody>
      </p:sp>
      <p:pic>
        <p:nvPicPr>
          <p:cNvPr id="518" name="Google Shape;518;p77"/>
          <p:cNvPicPr preferRelativeResize="0"/>
          <p:nvPr/>
        </p:nvPicPr>
        <p:blipFill rotWithShape="1">
          <a:blip r:embed="rId3">
            <a:alphaModFix/>
          </a:blip>
          <a:srcRect/>
          <a:stretch/>
        </p:blipFill>
        <p:spPr>
          <a:xfrm>
            <a:off x="1797751" y="1321001"/>
            <a:ext cx="5729899" cy="3458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8"/>
          <p:cNvSpPr txBox="1">
            <a:spLocks noGrp="1"/>
          </p:cNvSpPr>
          <p:nvPr>
            <p:ph type="body" idx="1"/>
          </p:nvPr>
        </p:nvSpPr>
        <p:spPr>
          <a:xfrm>
            <a:off x="382650" y="106050"/>
            <a:ext cx="8520600" cy="3416400"/>
          </a:xfrm>
          <a:prstGeom prst="rect">
            <a:avLst/>
          </a:prstGeom>
          <a:noFill/>
          <a:ln>
            <a:noFill/>
          </a:ln>
        </p:spPr>
        <p:txBody>
          <a:bodyPr spcFirstLastPara="1" wrap="square" lIns="91425" tIns="91425" rIns="91425" bIns="91425" anchor="t" anchorCtr="0">
            <a:noAutofit/>
          </a:bodyPr>
          <a:lstStyle/>
          <a:p>
            <a:pPr marL="317500" lvl="0" indent="-228600" algn="l" rtl="0">
              <a:lnSpc>
                <a:spcPct val="115000"/>
              </a:lnSpc>
              <a:spcBef>
                <a:spcPts val="0"/>
              </a:spcBef>
              <a:spcAft>
                <a:spcPts val="0"/>
              </a:spcAft>
              <a:buSzPts val="1800"/>
              <a:buNone/>
            </a:pPr>
            <a:r>
              <a:rPr lang="ru" b="1">
                <a:solidFill>
                  <a:schemeClr val="dk1"/>
                </a:solidFill>
              </a:rPr>
              <a:t>2.    Орналасу изомериясы</a:t>
            </a:r>
            <a:endParaRPr b="1">
              <a:solidFill>
                <a:schemeClr val="dk1"/>
              </a:solidFill>
            </a:endParaRPr>
          </a:p>
          <a:p>
            <a:pPr marL="317500" lvl="0" indent="-228600" algn="l" rtl="0">
              <a:lnSpc>
                <a:spcPct val="115000"/>
              </a:lnSpc>
              <a:spcBef>
                <a:spcPts val="0"/>
              </a:spcBef>
              <a:spcAft>
                <a:spcPts val="0"/>
              </a:spcAft>
              <a:buClr>
                <a:schemeClr val="dk1"/>
              </a:buClr>
              <a:buSzPts val="1100"/>
              <a:buFont typeface="Arial"/>
              <a:buNone/>
            </a:pPr>
            <a:r>
              <a:rPr lang="ru">
                <a:solidFill>
                  <a:schemeClr val="dk1"/>
                </a:solidFill>
              </a:rPr>
              <a:t>А. Қос байланыстар</a:t>
            </a:r>
            <a:endParaRPr b="1">
              <a:solidFill>
                <a:schemeClr val="dk1"/>
              </a:solidFill>
            </a:endParaRPr>
          </a:p>
          <a:p>
            <a:pPr marL="0" lvl="0" indent="0" algn="l" rtl="0">
              <a:lnSpc>
                <a:spcPct val="115000"/>
              </a:lnSpc>
              <a:spcBef>
                <a:spcPts val="0"/>
              </a:spcBef>
              <a:spcAft>
                <a:spcPts val="1600"/>
              </a:spcAft>
              <a:buSzPts val="1800"/>
              <a:buNone/>
            </a:pPr>
            <a:endParaRPr/>
          </a:p>
        </p:txBody>
      </p:sp>
      <p:pic>
        <p:nvPicPr>
          <p:cNvPr id="524" name="Google Shape;524;p78"/>
          <p:cNvPicPr preferRelativeResize="0"/>
          <p:nvPr/>
        </p:nvPicPr>
        <p:blipFill rotWithShape="1">
          <a:blip r:embed="rId3">
            <a:alphaModFix/>
          </a:blip>
          <a:srcRect/>
          <a:stretch/>
        </p:blipFill>
        <p:spPr>
          <a:xfrm>
            <a:off x="1231475" y="1157775"/>
            <a:ext cx="6424175" cy="3038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800"/>
              <a:t>Б. </a:t>
            </a:r>
            <a:r>
              <a:rPr lang="ru" sz="1800" i="1"/>
              <a:t>Орынбасарлар</a:t>
            </a:r>
            <a:endParaRPr sz="1800"/>
          </a:p>
          <a:p>
            <a:pPr marL="0" lvl="0" indent="0" algn="l" rtl="0">
              <a:lnSpc>
                <a:spcPct val="100000"/>
              </a:lnSpc>
              <a:spcBef>
                <a:spcPts val="1600"/>
              </a:spcBef>
              <a:spcAft>
                <a:spcPts val="0"/>
              </a:spcAft>
              <a:buSzPts val="2800"/>
              <a:buNone/>
            </a:pPr>
            <a:endParaRPr sz="1800"/>
          </a:p>
        </p:txBody>
      </p:sp>
      <p:sp>
        <p:nvSpPr>
          <p:cNvPr id="530" name="Google Shape;530;p79"/>
          <p:cNvSpPr txBox="1"/>
          <p:nvPr/>
        </p:nvSpPr>
        <p:spPr>
          <a:xfrm>
            <a:off x="623400" y="2701075"/>
            <a:ext cx="85206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1" name="Google Shape;531;p79"/>
          <p:cNvPicPr preferRelativeResize="0"/>
          <p:nvPr/>
        </p:nvPicPr>
        <p:blipFill rotWithShape="1">
          <a:blip r:embed="rId3">
            <a:alphaModFix/>
          </a:blip>
          <a:srcRect/>
          <a:stretch/>
        </p:blipFill>
        <p:spPr>
          <a:xfrm>
            <a:off x="1326250" y="915750"/>
            <a:ext cx="6265150" cy="3827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r>
              <a:rPr lang="ru" sz="1800"/>
              <a:t>В. </a:t>
            </a:r>
            <a:r>
              <a:rPr lang="ru" sz="1800" i="1"/>
              <a:t>Функционалды топтар</a:t>
            </a:r>
            <a:endParaRPr sz="1800"/>
          </a:p>
        </p:txBody>
      </p:sp>
      <p:sp>
        <p:nvSpPr>
          <p:cNvPr id="537" name="Google Shape;537;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15000"/>
              </a:lnSpc>
              <a:spcBef>
                <a:spcPts val="800"/>
              </a:spcBef>
              <a:spcAft>
                <a:spcPts val="1600"/>
              </a:spcAft>
              <a:buSzPts val="1800"/>
              <a:buNone/>
            </a:pPr>
            <a:endParaRPr/>
          </a:p>
        </p:txBody>
      </p:sp>
      <p:pic>
        <p:nvPicPr>
          <p:cNvPr id="538" name="Google Shape;538;p80"/>
          <p:cNvPicPr preferRelativeResize="0"/>
          <p:nvPr/>
        </p:nvPicPr>
        <p:blipFill rotWithShape="1">
          <a:blip r:embed="rId3">
            <a:alphaModFix/>
          </a:blip>
          <a:srcRect/>
          <a:stretch/>
        </p:blipFill>
        <p:spPr>
          <a:xfrm>
            <a:off x="1436184" y="1017725"/>
            <a:ext cx="6092192" cy="372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body" idx="1"/>
          </p:nvPr>
        </p:nvSpPr>
        <p:spPr>
          <a:xfrm>
            <a:off x="3161875" y="1143000"/>
            <a:ext cx="5695500" cy="3714900"/>
          </a:xfrm>
          <a:prstGeom prst="rect">
            <a:avLst/>
          </a:prstGeom>
          <a:noFill/>
          <a:ln>
            <a:noFill/>
          </a:ln>
        </p:spPr>
        <p:txBody>
          <a:bodyPr spcFirstLastPara="1" wrap="square" lIns="68575" tIns="34275" rIns="68575" bIns="34275" anchor="t" anchorCtr="0">
            <a:noAutofit/>
          </a:bodyPr>
          <a:lstStyle/>
          <a:p>
            <a:pPr marL="177800" lvl="0" indent="-177800" algn="just" rtl="0">
              <a:lnSpc>
                <a:spcPct val="90000"/>
              </a:lnSpc>
              <a:spcBef>
                <a:spcPts val="0"/>
              </a:spcBef>
              <a:spcAft>
                <a:spcPts val="0"/>
              </a:spcAft>
              <a:buClr>
                <a:schemeClr val="dk1"/>
              </a:buClr>
              <a:buSzPts val="2400"/>
              <a:buChar char="•"/>
            </a:pPr>
            <a:r>
              <a:rPr lang="ru" sz="2400">
                <a:latin typeface="Arial"/>
                <a:ea typeface="Arial"/>
                <a:cs typeface="Arial"/>
                <a:sym typeface="Arial"/>
              </a:rPr>
              <a:t>Денеңіз қаншалықты элементтерден құралады?</a:t>
            </a:r>
            <a:endParaRPr sz="2400">
              <a:latin typeface="Arial"/>
              <a:ea typeface="Arial"/>
              <a:cs typeface="Arial"/>
              <a:sym typeface="Arial"/>
            </a:endParaRPr>
          </a:p>
          <a:p>
            <a:pPr marL="177800" lvl="0" indent="-177800" algn="just" rtl="0">
              <a:lnSpc>
                <a:spcPct val="90000"/>
              </a:lnSpc>
              <a:spcBef>
                <a:spcPts val="0"/>
              </a:spcBef>
              <a:spcAft>
                <a:spcPts val="0"/>
              </a:spcAft>
              <a:buClr>
                <a:schemeClr val="dk1"/>
              </a:buClr>
              <a:buSzPts val="2400"/>
              <a:buChar char="•"/>
            </a:pPr>
            <a:r>
              <a:rPr lang="ru" sz="2400">
                <a:latin typeface="Arial"/>
                <a:ea typeface="Arial"/>
                <a:cs typeface="Arial"/>
                <a:sym typeface="Arial"/>
              </a:rPr>
              <a:t>Барлық жанды заттар</a:t>
            </a:r>
            <a:r>
              <a:rPr lang="ru" sz="2400" b="1">
                <a:latin typeface="Arial"/>
                <a:ea typeface="Arial"/>
                <a:cs typeface="Arial"/>
                <a:sym typeface="Arial"/>
              </a:rPr>
              <a:t> 25 </a:t>
            </a:r>
            <a:r>
              <a:rPr lang="ru" sz="2400">
                <a:latin typeface="Arial"/>
                <a:ea typeface="Arial"/>
                <a:cs typeface="Arial"/>
                <a:sym typeface="Arial"/>
              </a:rPr>
              <a:t> элементтерден құралады</a:t>
            </a:r>
            <a:endParaRPr sz="2400">
              <a:latin typeface="Arial"/>
              <a:ea typeface="Arial"/>
              <a:cs typeface="Arial"/>
              <a:sym typeface="Arial"/>
            </a:endParaRPr>
          </a:p>
          <a:p>
            <a:pPr marL="177800" lvl="0" indent="-177800" algn="just" rtl="0">
              <a:lnSpc>
                <a:spcPct val="90000"/>
              </a:lnSpc>
              <a:spcBef>
                <a:spcPts val="800"/>
              </a:spcBef>
              <a:spcAft>
                <a:spcPts val="0"/>
              </a:spcAft>
              <a:buClr>
                <a:schemeClr val="dk1"/>
              </a:buClr>
              <a:buSzPts val="2400"/>
              <a:buChar char="•"/>
            </a:pPr>
            <a:r>
              <a:rPr lang="ru" sz="2400">
                <a:latin typeface="Arial"/>
                <a:ea typeface="Arial"/>
                <a:cs typeface="Arial"/>
                <a:sym typeface="Arial"/>
              </a:rPr>
              <a:t>Дене массасының 97% -ы тек 4 элементтен: оттек, көміртек, сутегі, азоттан жасалған. </a:t>
            </a:r>
            <a:endParaRPr sz="2400">
              <a:latin typeface="Arial"/>
              <a:ea typeface="Arial"/>
              <a:cs typeface="Arial"/>
              <a:sym typeface="Arial"/>
            </a:endParaRPr>
          </a:p>
          <a:p>
            <a:pPr marL="177800" lvl="0" indent="-177800" algn="just" rtl="0">
              <a:lnSpc>
                <a:spcPct val="90000"/>
              </a:lnSpc>
              <a:spcBef>
                <a:spcPts val="800"/>
              </a:spcBef>
              <a:spcAft>
                <a:spcPts val="0"/>
              </a:spcAft>
              <a:buClr>
                <a:schemeClr val="dk1"/>
              </a:buClr>
              <a:buSzPts val="2400"/>
              <a:buChar char="•"/>
            </a:pPr>
            <a:r>
              <a:rPr lang="ru" sz="2400">
                <a:latin typeface="Arial"/>
                <a:ea typeface="Arial"/>
                <a:cs typeface="Arial"/>
                <a:sym typeface="Arial"/>
              </a:rPr>
              <a:t>Басқа екі маңызды элемент - фосфор және күкірт.</a:t>
            </a:r>
            <a:endParaRPr sz="2400">
              <a:latin typeface="Arial"/>
              <a:ea typeface="Arial"/>
              <a:cs typeface="Arial"/>
              <a:sym typeface="Arial"/>
            </a:endParaRPr>
          </a:p>
        </p:txBody>
      </p:sp>
      <p:pic>
        <p:nvPicPr>
          <p:cNvPr id="254" name="Google Shape;254;p45" descr="carbon in the body"/>
          <p:cNvPicPr preferRelativeResize="0"/>
          <p:nvPr/>
        </p:nvPicPr>
        <p:blipFill rotWithShape="1">
          <a:blip r:embed="rId3">
            <a:alphaModFix/>
          </a:blip>
          <a:srcRect/>
          <a:stretch/>
        </p:blipFill>
        <p:spPr>
          <a:xfrm>
            <a:off x="8" y="1214786"/>
            <a:ext cx="3161867" cy="2713925"/>
          </a:xfrm>
          <a:prstGeom prst="rect">
            <a:avLst/>
          </a:prstGeom>
          <a:noFill/>
          <a:ln>
            <a:noFill/>
          </a:ln>
        </p:spPr>
      </p:pic>
      <p:sp>
        <p:nvSpPr>
          <p:cNvPr id="255" name="Google Shape;255;p45"/>
          <p:cNvSpPr txBox="1"/>
          <p:nvPr/>
        </p:nvSpPr>
        <p:spPr>
          <a:xfrm>
            <a:off x="665677" y="191221"/>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2100"/>
              <a:buFont typeface="Verdana"/>
              <a:buNone/>
            </a:pPr>
            <a:r>
              <a:rPr lang="ru" sz="2400" b="0" i="0" u="none" strike="noStrike" cap="none">
                <a:solidFill>
                  <a:schemeClr val="dk1"/>
                </a:solidFill>
                <a:latin typeface="Arial"/>
                <a:ea typeface="Arial"/>
                <a:cs typeface="Arial"/>
                <a:sym typeface="Arial"/>
              </a:rPr>
              <a:t>Жанды (тірі) ағза дегеніміз не?</a:t>
            </a:r>
            <a:endParaRPr sz="2400" b="0" i="0" u="none" strike="noStrike" cap="none">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2000"/>
                                        <p:tgtEl>
                                          <p:spTgt spid="25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3">
                                            <p:txEl>
                                              <p:pRg st="1" end="1"/>
                                            </p:txEl>
                                          </p:spTgt>
                                        </p:tgtEl>
                                        <p:attrNameLst>
                                          <p:attrName>style.visibility</p:attrName>
                                        </p:attrNameLst>
                                      </p:cBhvr>
                                      <p:to>
                                        <p:strVal val="visible"/>
                                      </p:to>
                                    </p:set>
                                    <p:animEffect transition="in" filter="fade">
                                      <p:cBhvr>
                                        <p:cTn id="10" dur="2000"/>
                                        <p:tgtEl>
                                          <p:spTgt spid="25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3">
                                            <p:txEl>
                                              <p:pRg st="2" end="2"/>
                                            </p:txEl>
                                          </p:spTgt>
                                        </p:tgtEl>
                                        <p:attrNameLst>
                                          <p:attrName>style.visibility</p:attrName>
                                        </p:attrNameLst>
                                      </p:cBhvr>
                                      <p:to>
                                        <p:strVal val="visible"/>
                                      </p:to>
                                    </p:set>
                                    <p:animEffect transition="in" filter="fade">
                                      <p:cBhvr>
                                        <p:cTn id="13" dur="2000"/>
                                        <p:tgtEl>
                                          <p:spTgt spid="25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3">
                                            <p:txEl>
                                              <p:pRg st="3" end="3"/>
                                            </p:txEl>
                                          </p:spTgt>
                                        </p:tgtEl>
                                        <p:attrNameLst>
                                          <p:attrName>style.visibility</p:attrName>
                                        </p:attrNameLst>
                                      </p:cBhvr>
                                      <p:to>
                                        <p:strVal val="visible"/>
                                      </p:to>
                                    </p:set>
                                    <p:animEffect transition="in" filter="fade">
                                      <p:cBhvr>
                                        <p:cTn id="16" dur="2000"/>
                                        <p:tgtEl>
                                          <p:spTgt spid="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1"/>
          <p:cNvSpPr txBox="1">
            <a:spLocks noGrp="1"/>
          </p:cNvSpPr>
          <p:nvPr>
            <p:ph type="title"/>
          </p:nvPr>
        </p:nvSpPr>
        <p:spPr>
          <a:xfrm>
            <a:off x="311700" y="153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400" b="1"/>
              <a:t>3. Классаралық изомерия</a:t>
            </a:r>
            <a:endParaRPr sz="2400">
              <a:solidFill>
                <a:schemeClr val="dk2"/>
              </a:solidFill>
            </a:endParaRPr>
          </a:p>
          <a:p>
            <a:pPr marL="0" lvl="0" indent="0" algn="l" rtl="0">
              <a:lnSpc>
                <a:spcPct val="100000"/>
              </a:lnSpc>
              <a:spcBef>
                <a:spcPts val="1600"/>
              </a:spcBef>
              <a:spcAft>
                <a:spcPts val="0"/>
              </a:spcAft>
              <a:buSzPts val="2800"/>
              <a:buNone/>
            </a:pPr>
            <a:endParaRPr sz="2400" b="1"/>
          </a:p>
        </p:txBody>
      </p:sp>
      <p:pic>
        <p:nvPicPr>
          <p:cNvPr id="544" name="Google Shape;544;p81"/>
          <p:cNvPicPr preferRelativeResize="0"/>
          <p:nvPr/>
        </p:nvPicPr>
        <p:blipFill rotWithShape="1">
          <a:blip r:embed="rId3">
            <a:alphaModFix/>
          </a:blip>
          <a:srcRect/>
          <a:stretch/>
        </p:blipFill>
        <p:spPr>
          <a:xfrm>
            <a:off x="4571999" y="0"/>
            <a:ext cx="4415802"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2"/>
          <p:cNvSpPr txBox="1">
            <a:spLocks noGrp="1"/>
          </p:cNvSpPr>
          <p:nvPr>
            <p:ph type="title"/>
          </p:nvPr>
        </p:nvSpPr>
        <p:spPr>
          <a:xfrm>
            <a:off x="0" y="121125"/>
            <a:ext cx="914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400" b="1"/>
              <a:t>Органикалық қосылыстардың геометриялық изомериясы</a:t>
            </a:r>
            <a:endParaRPr sz="2400"/>
          </a:p>
        </p:txBody>
      </p:sp>
      <p:sp>
        <p:nvSpPr>
          <p:cNvPr id="550" name="Google Shape;550;p82"/>
          <p:cNvSpPr txBox="1">
            <a:spLocks noGrp="1"/>
          </p:cNvSpPr>
          <p:nvPr>
            <p:ph type="body" idx="1"/>
          </p:nvPr>
        </p:nvSpPr>
        <p:spPr>
          <a:xfrm>
            <a:off x="295500" y="863550"/>
            <a:ext cx="85530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ru" sz="1600">
                <a:solidFill>
                  <a:schemeClr val="dk1"/>
                </a:solidFill>
              </a:rPr>
              <a:t>Бұл жағдайда изомерлі молекулалардағы атомдардың қосылу тәртібі бірдей және олардың кеңістіктік орналасуы әртүрлі. Мұндай изомерлер кеңістіктік немесе стереоизомерлер деп аталады. Өз кезегінде, стереогендік топ көпсалалы байланыс немесе шағын цикл болып табылатын стереоизомерлер геометриялық деп аталады.</a:t>
            </a:r>
            <a:endParaRPr sz="1600">
              <a:solidFill>
                <a:schemeClr val="dk1"/>
              </a:solidFill>
            </a:endParaRPr>
          </a:p>
          <a:p>
            <a:pPr marL="0" lvl="0" indent="0" algn="just" rtl="0">
              <a:lnSpc>
                <a:spcPct val="115000"/>
              </a:lnSpc>
              <a:spcBef>
                <a:spcPts val="800"/>
              </a:spcBef>
              <a:spcAft>
                <a:spcPts val="0"/>
              </a:spcAft>
              <a:buSzPts val="1800"/>
              <a:buNone/>
            </a:pPr>
            <a:r>
              <a:rPr lang="ru" sz="1600">
                <a:solidFill>
                  <a:schemeClr val="dk1"/>
                </a:solidFill>
              </a:rPr>
              <a:t>Геометриялық изомерлердің болуы көптеген байланыстары бар функционалдық топтардың қатысуымен мүмкін болады. Және изомерлер арасындағы айырмашылық функционалдық топтардың кеңістіктік орналасуында қос байланыс түзуіне қатысты.</a:t>
            </a:r>
            <a:endParaRPr sz="1600">
              <a:solidFill>
                <a:schemeClr val="dk1"/>
              </a:solidFill>
            </a:endParaRPr>
          </a:p>
          <a:p>
            <a:pPr marL="0" lvl="0" indent="0" algn="just" rtl="0">
              <a:lnSpc>
                <a:spcPct val="115000"/>
              </a:lnSpc>
              <a:spcBef>
                <a:spcPts val="800"/>
              </a:spcBef>
              <a:spcAft>
                <a:spcPts val="0"/>
              </a:spcAft>
              <a:buSzPts val="1800"/>
              <a:buNone/>
            </a:pPr>
            <a:r>
              <a:rPr lang="ru" sz="1600">
                <a:solidFill>
                  <a:schemeClr val="dk1"/>
                </a:solidFill>
              </a:rPr>
              <a:t>Мұндай изомерлердің атауы  </a:t>
            </a:r>
            <a:r>
              <a:rPr lang="ru" sz="1600" i="1">
                <a:solidFill>
                  <a:schemeClr val="dk1"/>
                </a:solidFill>
              </a:rPr>
              <a:t>цис -, транс-</a:t>
            </a:r>
            <a:r>
              <a:rPr lang="ru" sz="1600">
                <a:solidFill>
                  <a:schemeClr val="dk1"/>
                </a:solidFill>
              </a:rPr>
              <a:t> арқылы жасалады:</a:t>
            </a:r>
            <a:endParaRPr sz="1600">
              <a:solidFill>
                <a:schemeClr val="dk1"/>
              </a:solidFill>
            </a:endParaRPr>
          </a:p>
          <a:p>
            <a:pPr marL="0" lvl="0" indent="0" algn="just" rtl="0">
              <a:lnSpc>
                <a:spcPct val="115000"/>
              </a:lnSpc>
              <a:spcBef>
                <a:spcPts val="800"/>
              </a:spcBef>
              <a:spcAft>
                <a:spcPts val="0"/>
              </a:spcAft>
              <a:buSzPts val="1800"/>
              <a:buNone/>
            </a:pPr>
            <a:r>
              <a:rPr lang="ru" sz="1600" b="1">
                <a:solidFill>
                  <a:schemeClr val="dk1"/>
                </a:solidFill>
              </a:rPr>
              <a:t>Цис-изомерде</a:t>
            </a:r>
            <a:r>
              <a:rPr lang="ru" sz="1600">
                <a:solidFill>
                  <a:schemeClr val="dk1"/>
                </a:solidFill>
              </a:rPr>
              <a:t> қос байланыспен байланысқан әртүрлі көміртегі атомдарының екі бірдей орынбасарлары қос байланыстың бір жағында орналасқан.</a:t>
            </a:r>
            <a:endParaRPr sz="1600">
              <a:solidFill>
                <a:schemeClr val="dk1"/>
              </a:solidFill>
            </a:endParaRPr>
          </a:p>
          <a:p>
            <a:pPr marL="0" lvl="0" indent="0" algn="just" rtl="0">
              <a:lnSpc>
                <a:spcPct val="115000"/>
              </a:lnSpc>
              <a:spcBef>
                <a:spcPts val="800"/>
              </a:spcBef>
              <a:spcAft>
                <a:spcPts val="0"/>
              </a:spcAft>
              <a:buSzPts val="1800"/>
              <a:buNone/>
            </a:pPr>
            <a:r>
              <a:rPr lang="ru" sz="1600" b="1">
                <a:solidFill>
                  <a:schemeClr val="dk1"/>
                </a:solidFill>
              </a:rPr>
              <a:t>Транс изомерінде </a:t>
            </a:r>
            <a:r>
              <a:rPr lang="ru" sz="1600">
                <a:solidFill>
                  <a:schemeClr val="dk1"/>
                </a:solidFill>
              </a:rPr>
              <a:t>сол қосалқы заттар қос байланыстың қарсы жағында жатыр.</a:t>
            </a:r>
            <a:endParaRPr sz="1600">
              <a:solidFill>
                <a:schemeClr val="dk1"/>
              </a:solidFill>
            </a:endParaRPr>
          </a:p>
          <a:p>
            <a:pPr marL="0" lvl="0" indent="0" algn="l" rtl="0">
              <a:lnSpc>
                <a:spcPct val="115000"/>
              </a:lnSpc>
              <a:spcBef>
                <a:spcPts val="800"/>
              </a:spcBef>
              <a:spcAft>
                <a:spcPts val="0"/>
              </a:spcAft>
              <a:buSzPts val="1800"/>
              <a:buNone/>
            </a:pPr>
            <a:endParaRPr sz="1600">
              <a:solidFill>
                <a:schemeClr val="dk1"/>
              </a:solidFill>
            </a:endParaRPr>
          </a:p>
          <a:p>
            <a:pPr marL="0" lvl="0" indent="0" algn="l" rtl="0">
              <a:lnSpc>
                <a:spcPct val="115000"/>
              </a:lnSpc>
              <a:spcBef>
                <a:spcPts val="800"/>
              </a:spcBef>
              <a:spcAft>
                <a:spcPts val="0"/>
              </a:spcAft>
              <a:buClr>
                <a:schemeClr val="dk1"/>
              </a:buClr>
              <a:buSzPts val="1100"/>
              <a:buFont typeface="Arial"/>
              <a:buNone/>
            </a:pPr>
            <a:endParaRPr sz="1600">
              <a:solidFill>
                <a:schemeClr val="dk1"/>
              </a:solidFill>
            </a:endParaRPr>
          </a:p>
          <a:p>
            <a:pPr marL="0" lvl="0" indent="0" algn="l" rtl="0">
              <a:lnSpc>
                <a:spcPct val="115000"/>
              </a:lnSpc>
              <a:spcBef>
                <a:spcPts val="800"/>
              </a:spcBef>
              <a:spcAft>
                <a:spcPts val="1600"/>
              </a:spcAft>
              <a:buSzPts val="1800"/>
              <a:buNone/>
            </a:pPr>
            <a:endParaRPr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556" name="Google Shape;556;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557" name="Google Shape;557;p83"/>
          <p:cNvPicPr preferRelativeResize="0"/>
          <p:nvPr/>
        </p:nvPicPr>
        <p:blipFill rotWithShape="1">
          <a:blip r:embed="rId3">
            <a:alphaModFix/>
          </a:blip>
          <a:srcRect/>
          <a:stretch/>
        </p:blipFill>
        <p:spPr>
          <a:xfrm>
            <a:off x="1521676" y="445025"/>
            <a:ext cx="6067399" cy="4123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4"/>
          <p:cNvSpPr txBox="1">
            <a:spLocks noGrp="1"/>
          </p:cNvSpPr>
          <p:nvPr>
            <p:ph type="body" idx="1"/>
          </p:nvPr>
        </p:nvSpPr>
        <p:spPr>
          <a:xfrm>
            <a:off x="311700" y="76000"/>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ru" sz="1400">
                <a:solidFill>
                  <a:schemeClr val="dk1"/>
                </a:solidFill>
              </a:rPr>
              <a:t>Қос байланысқа жалғанған барлық орынбасарлары әртүрлі болған жағдайларда, </a:t>
            </a:r>
            <a:r>
              <a:rPr lang="ru" sz="1400" b="1" i="1">
                <a:solidFill>
                  <a:schemeClr val="dk1"/>
                </a:solidFill>
              </a:rPr>
              <a:t>Е-, Z-</a:t>
            </a:r>
            <a:r>
              <a:rPr lang="ru" sz="1400">
                <a:solidFill>
                  <a:schemeClr val="dk1"/>
                </a:solidFill>
              </a:rPr>
              <a:t>белгілерін («</a:t>
            </a:r>
            <a:r>
              <a:rPr lang="ru" sz="1400" i="1">
                <a:solidFill>
                  <a:schemeClr val="dk1"/>
                </a:solidFill>
              </a:rPr>
              <a:t>Е</a:t>
            </a:r>
            <a:r>
              <a:rPr lang="ru" sz="1400">
                <a:solidFill>
                  <a:schemeClr val="dk1"/>
                </a:solidFill>
              </a:rPr>
              <a:t>» entgegen сөзінен - керісінше, «</a:t>
            </a:r>
            <a:r>
              <a:rPr lang="ru" sz="1400" i="1">
                <a:solidFill>
                  <a:schemeClr val="dk1"/>
                </a:solidFill>
              </a:rPr>
              <a:t>Z</a:t>
            </a:r>
            <a:r>
              <a:rPr lang="ru" sz="1400">
                <a:solidFill>
                  <a:schemeClr val="dk1"/>
                </a:solidFill>
              </a:rPr>
              <a:t>» zusammen сөзі - бірге) пайдаланады. Конфигурация түрін анықтау үшін (</a:t>
            </a:r>
            <a:r>
              <a:rPr lang="ru" sz="1400" i="1">
                <a:solidFill>
                  <a:schemeClr val="dk1"/>
                </a:solidFill>
              </a:rPr>
              <a:t>Е-</a:t>
            </a:r>
            <a:r>
              <a:rPr lang="ru" sz="1400">
                <a:solidFill>
                  <a:schemeClr val="dk1"/>
                </a:solidFill>
              </a:rPr>
              <a:t> немесе </a:t>
            </a:r>
            <a:r>
              <a:rPr lang="ru" sz="1400" i="1">
                <a:solidFill>
                  <a:schemeClr val="dk1"/>
                </a:solidFill>
              </a:rPr>
              <a:t>Z</a:t>
            </a:r>
            <a:r>
              <a:rPr lang="ru" sz="1400">
                <a:solidFill>
                  <a:schemeClr val="dk1"/>
                </a:solidFill>
              </a:rPr>
              <a:t>-), орынбасарлардың басымдықтарын анықтау қажет, яғни олардың атом нөмірін салыстыру арқылы.</a:t>
            </a:r>
            <a:endParaRPr sz="1400">
              <a:solidFill>
                <a:schemeClr val="dk1"/>
              </a:solidFill>
            </a:endParaRPr>
          </a:p>
          <a:p>
            <a:pPr marL="0" lvl="0" indent="0" algn="l" rtl="0">
              <a:lnSpc>
                <a:spcPct val="115000"/>
              </a:lnSpc>
              <a:spcBef>
                <a:spcPts val="800"/>
              </a:spcBef>
              <a:spcAft>
                <a:spcPts val="0"/>
              </a:spcAft>
              <a:buSzPts val="1800"/>
              <a:buNone/>
            </a:pPr>
            <a:r>
              <a:rPr lang="ru" sz="1400" i="1">
                <a:solidFill>
                  <a:schemeClr val="dk1"/>
                </a:solidFill>
              </a:rPr>
              <a:t>Z-</a:t>
            </a:r>
            <a:r>
              <a:rPr lang="ru" sz="1400">
                <a:solidFill>
                  <a:schemeClr val="dk1"/>
                </a:solidFill>
              </a:rPr>
              <a:t>конфигурация изомері деп екі үлкен орынбасар қос байланыстың бір жағында орналастырылған болса, ал </a:t>
            </a:r>
            <a:r>
              <a:rPr lang="ru" sz="1400" i="1">
                <a:solidFill>
                  <a:schemeClr val="dk1"/>
                </a:solidFill>
              </a:rPr>
              <a:t>E</a:t>
            </a:r>
            <a:r>
              <a:rPr lang="ru" sz="1400">
                <a:solidFill>
                  <a:schemeClr val="dk1"/>
                </a:solidFill>
              </a:rPr>
              <a:t>-конфигурациясының изомерінде  қос байланыстың қарсы екі  жағында екі жоғарғы орынбасар орналасады.</a:t>
            </a:r>
            <a:endParaRPr sz="1400">
              <a:solidFill>
                <a:schemeClr val="dk1"/>
              </a:solidFill>
            </a:endParaRPr>
          </a:p>
          <a:p>
            <a:pPr marL="0" lvl="0" indent="0" algn="l" rtl="0">
              <a:lnSpc>
                <a:spcPct val="115000"/>
              </a:lnSpc>
              <a:spcBef>
                <a:spcPts val="800"/>
              </a:spcBef>
              <a:spcAft>
                <a:spcPts val="0"/>
              </a:spcAft>
              <a:buSzPts val="1800"/>
              <a:buNone/>
            </a:pPr>
            <a:r>
              <a:rPr lang="ru" sz="1400">
                <a:solidFill>
                  <a:schemeClr val="dk1"/>
                </a:solidFill>
              </a:rPr>
              <a:t>Мысалы, суретте көрсетілген 1-бром-1-хлоро-2-нитроэтилен изомерлерінің конфигурациясының түрін анықтайық. Этиленді изомерлерінде келесі орынбасарлары бар: H (атомдық нөмірі - 1), Br (атомдық нөмірі - 35), N (атомдық нөмірі - 7), Cl (атомдық нөмірі - 17).</a:t>
            </a:r>
            <a:endParaRPr sz="1400">
              <a:solidFill>
                <a:schemeClr val="dk1"/>
              </a:solidFill>
            </a:endParaRPr>
          </a:p>
          <a:p>
            <a:pPr marL="0" lvl="0" indent="0" algn="l" rtl="0">
              <a:lnSpc>
                <a:spcPct val="115000"/>
              </a:lnSpc>
              <a:spcBef>
                <a:spcPts val="8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800"/>
              </a:spcBef>
              <a:spcAft>
                <a:spcPts val="1600"/>
              </a:spcAft>
              <a:buSzPts val="1800"/>
              <a:buNone/>
            </a:pPr>
            <a:endParaRPr sz="1400"/>
          </a:p>
        </p:txBody>
      </p:sp>
      <p:pic>
        <p:nvPicPr>
          <p:cNvPr id="563" name="Google Shape;563;p84"/>
          <p:cNvPicPr preferRelativeResize="0"/>
          <p:nvPr/>
        </p:nvPicPr>
        <p:blipFill rotWithShape="1">
          <a:blip r:embed="rId3">
            <a:alphaModFix/>
          </a:blip>
          <a:srcRect/>
          <a:stretch/>
        </p:blipFill>
        <p:spPr>
          <a:xfrm>
            <a:off x="1916875" y="2801400"/>
            <a:ext cx="5046915" cy="2342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5"/>
          <p:cNvSpPr txBox="1">
            <a:spLocks noGrp="1"/>
          </p:cNvSpPr>
          <p:nvPr>
            <p:ph type="body" idx="1"/>
          </p:nvPr>
        </p:nvSpPr>
        <p:spPr>
          <a:xfrm>
            <a:off x="174850" y="117950"/>
            <a:ext cx="87717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ru" sz="1500">
                <a:solidFill>
                  <a:schemeClr val="dk1"/>
                </a:solidFill>
              </a:rPr>
              <a:t>а) бірінші көміртегі атомында Br (35) үлкен орынбасар, ал екінші көміртек атомында - N (7). Бұл орынбасарлар бірнеше байланыстың қарама-қарсы жағында орналасқан. Сондықтан бұл </a:t>
            </a:r>
            <a:r>
              <a:rPr lang="ru" sz="1500" i="1">
                <a:solidFill>
                  <a:schemeClr val="dk1"/>
                </a:solidFill>
              </a:rPr>
              <a:t>E - </a:t>
            </a:r>
            <a:r>
              <a:rPr lang="ru" sz="1500">
                <a:solidFill>
                  <a:schemeClr val="dk1"/>
                </a:solidFill>
              </a:rPr>
              <a:t>изомер.</a:t>
            </a:r>
            <a:endParaRPr sz="1500">
              <a:solidFill>
                <a:schemeClr val="dk1"/>
              </a:solidFill>
            </a:endParaRPr>
          </a:p>
          <a:p>
            <a:pPr marL="0" lvl="0" indent="0" algn="just" rtl="0">
              <a:lnSpc>
                <a:spcPct val="115000"/>
              </a:lnSpc>
              <a:spcBef>
                <a:spcPts val="800"/>
              </a:spcBef>
              <a:spcAft>
                <a:spcPts val="0"/>
              </a:spcAft>
              <a:buSzPts val="1800"/>
              <a:buNone/>
            </a:pPr>
            <a:r>
              <a:rPr lang="ru" sz="1500">
                <a:solidFill>
                  <a:schemeClr val="dk1"/>
                </a:solidFill>
              </a:rPr>
              <a:t>б) бірінші көміртегі атомында Cl (17) қосалқы элементі үлкен, екінші көміртек атомында - Br (35). Бұл орынбасарлар бірнеше байланыстың бір жағында орналасқан. Сондықтан, бұл </a:t>
            </a:r>
            <a:r>
              <a:rPr lang="ru" sz="1500" i="1">
                <a:solidFill>
                  <a:schemeClr val="dk1"/>
                </a:solidFill>
              </a:rPr>
              <a:t>Z </a:t>
            </a:r>
            <a:r>
              <a:rPr lang="ru" sz="1500">
                <a:solidFill>
                  <a:schemeClr val="dk1"/>
                </a:solidFill>
              </a:rPr>
              <a:t>- изомер.</a:t>
            </a:r>
            <a:endParaRPr sz="1500">
              <a:solidFill>
                <a:schemeClr val="dk1"/>
              </a:solidFill>
            </a:endParaRPr>
          </a:p>
          <a:p>
            <a:pPr marL="0" lvl="0" indent="0" algn="just" rtl="0">
              <a:lnSpc>
                <a:spcPct val="115000"/>
              </a:lnSpc>
              <a:spcBef>
                <a:spcPts val="800"/>
              </a:spcBef>
              <a:spcAft>
                <a:spcPts val="0"/>
              </a:spcAft>
              <a:buSzPts val="1800"/>
              <a:buNone/>
            </a:pPr>
            <a:r>
              <a:rPr lang="ru" sz="1500">
                <a:solidFill>
                  <a:schemeClr val="dk1"/>
                </a:solidFill>
              </a:rPr>
              <a:t>Қанықпаған көміртегі атомдарымен («бірінші қабат») тікелей байланысұан орынбасарлар бірдей болса, онда «екінші қабат», «үшінші қабат» және т.б. орынбасарлары салыстырылады.</a:t>
            </a:r>
            <a:endParaRPr sz="1500">
              <a:solidFill>
                <a:schemeClr val="dk1"/>
              </a:solidFill>
            </a:endParaRPr>
          </a:p>
          <a:p>
            <a:pPr marL="0" lvl="0" indent="0" algn="just" rtl="0">
              <a:lnSpc>
                <a:spcPct val="115000"/>
              </a:lnSpc>
              <a:spcBef>
                <a:spcPts val="800"/>
              </a:spcBef>
              <a:spcAft>
                <a:spcPts val="0"/>
              </a:spcAft>
              <a:buSzPts val="1800"/>
              <a:buNone/>
            </a:pPr>
            <a:endParaRPr sz="1500">
              <a:solidFill>
                <a:schemeClr val="dk1"/>
              </a:solidFill>
            </a:endParaRPr>
          </a:p>
          <a:p>
            <a:pPr marL="0" lvl="0" indent="0" algn="just" rtl="0">
              <a:lnSpc>
                <a:spcPct val="115000"/>
              </a:lnSpc>
              <a:spcBef>
                <a:spcPts val="800"/>
              </a:spcBef>
              <a:spcAft>
                <a:spcPts val="1600"/>
              </a:spcAft>
              <a:buSzPts val="1800"/>
              <a:buNone/>
            </a:pPr>
            <a:endParaRPr sz="1500"/>
          </a:p>
        </p:txBody>
      </p:sp>
      <p:pic>
        <p:nvPicPr>
          <p:cNvPr id="569" name="Google Shape;569;p85"/>
          <p:cNvPicPr preferRelativeResize="0"/>
          <p:nvPr/>
        </p:nvPicPr>
        <p:blipFill rotWithShape="1">
          <a:blip r:embed="rId3">
            <a:alphaModFix/>
          </a:blip>
          <a:srcRect/>
          <a:stretch/>
        </p:blipFill>
        <p:spPr>
          <a:xfrm>
            <a:off x="251059" y="2422700"/>
            <a:ext cx="3526890" cy="2596350"/>
          </a:xfrm>
          <a:prstGeom prst="rect">
            <a:avLst/>
          </a:prstGeom>
          <a:noFill/>
          <a:ln>
            <a:noFill/>
          </a:ln>
        </p:spPr>
      </p:pic>
      <p:sp>
        <p:nvSpPr>
          <p:cNvPr id="570" name="Google Shape;570;p85"/>
          <p:cNvSpPr txBox="1"/>
          <p:nvPr/>
        </p:nvSpPr>
        <p:spPr>
          <a:xfrm>
            <a:off x="3986775" y="2495550"/>
            <a:ext cx="4699800" cy="21525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800"/>
              </a:spcAft>
              <a:buClr>
                <a:srgbClr val="000000"/>
              </a:buClr>
              <a:buSzPts val="1500"/>
              <a:buFont typeface="Arial"/>
              <a:buNone/>
            </a:pPr>
            <a:r>
              <a:rPr lang="ru" sz="1500" b="0" i="0" u="none" strike="noStrike" cap="none">
                <a:solidFill>
                  <a:schemeClr val="dk1"/>
                </a:solidFill>
                <a:latin typeface="Arial"/>
                <a:ea typeface="Arial"/>
                <a:cs typeface="Arial"/>
                <a:sym typeface="Arial"/>
              </a:rPr>
              <a:t>Келтірілген  мысалда «бірінші қабаттың» барлық орынбасарлары бірдей - бұл C. Сондықтан «екінші қабатты» қарау қажет. Бұл қабаттағы екі қос байланыспен байланысқан бірінші көміртегі атомында ең жоғары - Cl және екіншісінде - көміртек атомы болады. Екі жоғары орынбасар қос байланыстың бір жағында орналасқан, демек, изомер </a:t>
            </a:r>
            <a:r>
              <a:rPr lang="ru" sz="1500" b="0" i="1" u="none" strike="noStrike" cap="none">
                <a:solidFill>
                  <a:schemeClr val="dk1"/>
                </a:solidFill>
                <a:latin typeface="Arial"/>
                <a:ea typeface="Arial"/>
                <a:cs typeface="Arial"/>
                <a:sym typeface="Arial"/>
              </a:rPr>
              <a:t>2Z</a:t>
            </a:r>
            <a:r>
              <a:rPr lang="ru" sz="1500" b="0" i="0" u="none" strike="noStrike" cap="none">
                <a:solidFill>
                  <a:schemeClr val="dk1"/>
                </a:solidFill>
                <a:latin typeface="Arial"/>
                <a:ea typeface="Arial"/>
                <a:cs typeface="Arial"/>
                <a:sym typeface="Arial"/>
              </a:rPr>
              <a:t> конфигурацияға ие.</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6"/>
          <p:cNvSpPr txBox="1">
            <a:spLocks noGrp="1"/>
          </p:cNvSpPr>
          <p:nvPr>
            <p:ph type="body" idx="1"/>
          </p:nvPr>
        </p:nvSpPr>
        <p:spPr>
          <a:xfrm>
            <a:off x="152400" y="635025"/>
            <a:ext cx="8750400" cy="2084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ru" sz="1400">
                <a:solidFill>
                  <a:schemeClr val="dk1"/>
                </a:solidFill>
              </a:rPr>
              <a:t>XIX ғасырдың басында кейбір заттарды поляризацияланған жарық арқылы өткізгенде, олар поляризация жазықтығын қандай да бір бұрышқа бұрып кеткені анықталды. Сонымен қатар, екі қосылыстың (изомерлер) поляризация жазықтығын ауытқу бұрышы шамасы тең, бірақ белгісінде айырмашылығы бар (сол және оң жаққа айналушы). Мұндай заттар </a:t>
            </a:r>
            <a:r>
              <a:rPr lang="ru" sz="1400" b="1">
                <a:solidFill>
                  <a:schemeClr val="dk1"/>
                </a:solidFill>
              </a:rPr>
              <a:t>оптикалық изомерлер</a:t>
            </a:r>
            <a:r>
              <a:rPr lang="ru" sz="1400">
                <a:solidFill>
                  <a:schemeClr val="dk1"/>
                </a:solidFill>
              </a:rPr>
              <a:t> деп аталады (антиподтар немесе энантиомерлер).</a:t>
            </a:r>
            <a:endParaRPr sz="1400">
              <a:solidFill>
                <a:schemeClr val="dk1"/>
              </a:solidFill>
            </a:endParaRPr>
          </a:p>
          <a:p>
            <a:pPr marL="0" lvl="0" indent="0" algn="just" rtl="0">
              <a:lnSpc>
                <a:spcPct val="115000"/>
              </a:lnSpc>
              <a:spcBef>
                <a:spcPts val="800"/>
              </a:spcBef>
              <a:spcAft>
                <a:spcPts val="0"/>
              </a:spcAft>
              <a:buSzPts val="1800"/>
              <a:buNone/>
            </a:pPr>
            <a:r>
              <a:rPr lang="ru" sz="1400">
                <a:solidFill>
                  <a:schemeClr val="dk1"/>
                </a:solidFill>
              </a:rPr>
              <a:t>Сол және оң айналмалы изомерлердің тең мөлшері бар қоспасы оптикалық белсенді емес және </a:t>
            </a:r>
            <a:r>
              <a:rPr lang="ru" sz="1400" b="1">
                <a:solidFill>
                  <a:schemeClr val="dk1"/>
                </a:solidFill>
              </a:rPr>
              <a:t>рацемиялық қоспасы </a:t>
            </a:r>
            <a:r>
              <a:rPr lang="ru" sz="1400">
                <a:solidFill>
                  <a:schemeClr val="dk1"/>
                </a:solidFill>
              </a:rPr>
              <a:t>деп аталады.</a:t>
            </a:r>
            <a:endParaRPr sz="1400">
              <a:solidFill>
                <a:schemeClr val="dk1"/>
              </a:solidFill>
            </a:endParaRPr>
          </a:p>
          <a:p>
            <a:pPr marL="0" lvl="0" indent="0" algn="just" rtl="0">
              <a:lnSpc>
                <a:spcPct val="115000"/>
              </a:lnSpc>
              <a:spcBef>
                <a:spcPts val="800"/>
              </a:spcBef>
              <a:spcAft>
                <a:spcPts val="0"/>
              </a:spcAft>
              <a:buSzPts val="1800"/>
              <a:buNone/>
            </a:pPr>
            <a:r>
              <a:rPr lang="ru" sz="1400">
                <a:solidFill>
                  <a:schemeClr val="dk1"/>
                </a:solidFill>
              </a:rPr>
              <a:t>Оптикалық белсенділік бір немесе бірнеше асимметриялық көміртегі атомдары (яғни төрт түрлі орынбасармен байланысқан көміртегі) бар заттарға тән, мысалы:</a:t>
            </a:r>
            <a:endParaRPr sz="1400">
              <a:solidFill>
                <a:schemeClr val="dk1"/>
              </a:solidFill>
            </a:endParaRPr>
          </a:p>
          <a:p>
            <a:pPr marL="0" lvl="0" indent="0" algn="l" rtl="0">
              <a:lnSpc>
                <a:spcPct val="115000"/>
              </a:lnSpc>
              <a:spcBef>
                <a:spcPts val="8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800"/>
              </a:spcBef>
              <a:spcAft>
                <a:spcPts val="1600"/>
              </a:spcAft>
              <a:buSzPts val="1800"/>
              <a:buNone/>
            </a:pPr>
            <a:endParaRPr sz="1400"/>
          </a:p>
        </p:txBody>
      </p:sp>
      <p:pic>
        <p:nvPicPr>
          <p:cNvPr id="576" name="Google Shape;576;p86"/>
          <p:cNvPicPr preferRelativeResize="0"/>
          <p:nvPr/>
        </p:nvPicPr>
        <p:blipFill rotWithShape="1">
          <a:blip r:embed="rId3">
            <a:alphaModFix/>
          </a:blip>
          <a:srcRect/>
          <a:stretch/>
        </p:blipFill>
        <p:spPr>
          <a:xfrm>
            <a:off x="290556" y="3352150"/>
            <a:ext cx="1967925" cy="1709375"/>
          </a:xfrm>
          <a:prstGeom prst="rect">
            <a:avLst/>
          </a:prstGeom>
          <a:noFill/>
          <a:ln>
            <a:noFill/>
          </a:ln>
        </p:spPr>
      </p:pic>
      <p:sp>
        <p:nvSpPr>
          <p:cNvPr id="577" name="Google Shape;577;p86"/>
          <p:cNvSpPr txBox="1"/>
          <p:nvPr/>
        </p:nvSpPr>
        <p:spPr>
          <a:xfrm>
            <a:off x="3078000" y="3259725"/>
            <a:ext cx="5941200" cy="1801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800"/>
              </a:spcAft>
              <a:buClr>
                <a:srgbClr val="000000"/>
              </a:buClr>
              <a:buSzPts val="1400"/>
              <a:buFont typeface="Arial"/>
              <a:buNone/>
            </a:pPr>
            <a:r>
              <a:rPr lang="ru" sz="1400" b="0" i="0" u="none" strike="noStrike" cap="none">
                <a:solidFill>
                  <a:schemeClr val="dk1"/>
                </a:solidFill>
                <a:latin typeface="Arial"/>
                <a:ea typeface="Arial"/>
                <a:cs typeface="Arial"/>
                <a:sym typeface="Arial"/>
              </a:rPr>
              <a:t>Екі оптикалық изомер бір-бірінен нысан және оның айна бейнесі ретінде ерекшеленеді. Біріктірілген кезде, олар бір-бірімен сол және оң қол сияқты сәйкес келмейді. Мұндай молекулалар хиралдық деп аталады (грекше «хейрос»  - қол). Егер де молекула қабаттасқан кезінде айна көрінісімен сәйкес келсе, онда бұл ахиралдық болып саналады..</a:t>
            </a:r>
            <a:endParaRPr sz="1400" b="0" i="0" u="none" strike="noStrike" cap="none">
              <a:solidFill>
                <a:schemeClr val="dk1"/>
              </a:solidFill>
              <a:latin typeface="Arial"/>
              <a:ea typeface="Arial"/>
              <a:cs typeface="Arial"/>
              <a:sym typeface="Arial"/>
            </a:endParaRPr>
          </a:p>
        </p:txBody>
      </p:sp>
      <p:sp>
        <p:nvSpPr>
          <p:cNvPr id="578" name="Google Shape;578;p86"/>
          <p:cNvSpPr txBox="1">
            <a:spLocks noGrp="1"/>
          </p:cNvSpPr>
          <p:nvPr>
            <p:ph type="title"/>
          </p:nvPr>
        </p:nvSpPr>
        <p:spPr>
          <a:xfrm>
            <a:off x="152400" y="121125"/>
            <a:ext cx="8866800" cy="5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400" b="1"/>
              <a:t>Органикалық қосылыстардың оптикалық изомериясы</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7"/>
          <p:cNvSpPr txBox="1">
            <a:spLocks noGrp="1"/>
          </p:cNvSpPr>
          <p:nvPr>
            <p:ph type="body" idx="1"/>
          </p:nvPr>
        </p:nvSpPr>
        <p:spPr>
          <a:xfrm>
            <a:off x="311700" y="59877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SzPts val="1800"/>
              <a:buNone/>
            </a:pPr>
            <a:r>
              <a:rPr lang="ru" sz="1500">
                <a:solidFill>
                  <a:srgbClr val="000000"/>
                </a:solidFill>
              </a:rPr>
              <a:t>Органикалық молекулаларда төрт түрлі орынбасарға байланысқан көміртегіден басқа кремний, азот және фосфор атомдары бар қосылыстар, сондай-ақ стереогендік оське немесе жазықтыққа ие қосылыстар да хиралдық қасиетке ие болуы мүмкін.</a:t>
            </a:r>
            <a:endParaRPr sz="1500">
              <a:solidFill>
                <a:srgbClr val="000000"/>
              </a:solidFill>
            </a:endParaRPr>
          </a:p>
        </p:txBody>
      </p:sp>
      <p:pic>
        <p:nvPicPr>
          <p:cNvPr id="584" name="Google Shape;584;p87"/>
          <p:cNvPicPr preferRelativeResize="0"/>
          <p:nvPr/>
        </p:nvPicPr>
        <p:blipFill rotWithShape="1">
          <a:blip r:embed="rId3">
            <a:alphaModFix/>
          </a:blip>
          <a:srcRect/>
          <a:stretch/>
        </p:blipFill>
        <p:spPr>
          <a:xfrm>
            <a:off x="980400" y="2272700"/>
            <a:ext cx="7383104" cy="22961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959"/>
              <a:t>Изомеризм</a:t>
            </a:r>
            <a:endParaRPr sz="3959"/>
          </a:p>
        </p:txBody>
      </p:sp>
      <p:sp>
        <p:nvSpPr>
          <p:cNvPr id="590" name="Google Shape;59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None/>
            </a:pPr>
            <a:endParaRPr/>
          </a:p>
          <a:p>
            <a:pPr marL="457200" lvl="0" indent="-228600" algn="l" rtl="0">
              <a:lnSpc>
                <a:spcPct val="100000"/>
              </a:lnSpc>
              <a:spcBef>
                <a:spcPts val="0"/>
              </a:spcBef>
              <a:spcAft>
                <a:spcPts val="0"/>
              </a:spcAft>
              <a:buClr>
                <a:schemeClr val="dk1"/>
              </a:buClr>
              <a:buSzPts val="1800"/>
              <a:buNone/>
            </a:pPr>
            <a:endParaRPr/>
          </a:p>
        </p:txBody>
      </p:sp>
      <p:pic>
        <p:nvPicPr>
          <p:cNvPr id="591" name="Google Shape;591;p88" descr="C:\Users\jean\Desktop\лекции по биоорг химии\2 часть лекций\isomers of alkanes.PNG"/>
          <p:cNvPicPr preferRelativeResize="0"/>
          <p:nvPr/>
        </p:nvPicPr>
        <p:blipFill rotWithShape="1">
          <a:blip r:embed="rId3">
            <a:alphaModFix/>
          </a:blip>
          <a:srcRect/>
          <a:stretch/>
        </p:blipFill>
        <p:spPr>
          <a:xfrm>
            <a:off x="1606351" y="1081776"/>
            <a:ext cx="6062610" cy="356439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9"/>
          <p:cNvSpPr txBox="1">
            <a:spLocks noGrp="1"/>
          </p:cNvSpPr>
          <p:nvPr>
            <p:ph type="title"/>
          </p:nvPr>
        </p:nvSpPr>
        <p:spPr>
          <a:xfrm>
            <a:off x="628650" y="273849"/>
            <a:ext cx="7886700" cy="4800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1400"/>
              </a:spcBef>
              <a:spcAft>
                <a:spcPts val="0"/>
              </a:spcAft>
              <a:buClr>
                <a:schemeClr val="dk1"/>
              </a:buClr>
              <a:buSzPts val="1100"/>
              <a:buFont typeface="Arial"/>
              <a:buNone/>
            </a:pPr>
            <a:r>
              <a:rPr lang="ru" sz="1400" b="1">
                <a:solidFill>
                  <a:srgbClr val="000066"/>
                </a:solidFill>
                <a:latin typeface="Arial"/>
                <a:ea typeface="Arial"/>
                <a:cs typeface="Arial"/>
                <a:sym typeface="Arial"/>
              </a:rPr>
              <a:t>Құрылымдық Изомер -Кіріспе</a:t>
            </a:r>
            <a:endParaRPr sz="1400" b="1">
              <a:solidFill>
                <a:srgbClr val="CC3300"/>
              </a:solidFill>
              <a:latin typeface="Arial"/>
              <a:ea typeface="Arial"/>
              <a:cs typeface="Arial"/>
              <a:sym typeface="Arial"/>
            </a:endParaRPr>
          </a:p>
          <a:p>
            <a:pPr marL="0" lvl="0" indent="0" algn="l" rtl="0">
              <a:lnSpc>
                <a:spcPct val="90000"/>
              </a:lnSpc>
              <a:spcBef>
                <a:spcPts val="0"/>
              </a:spcBef>
              <a:spcAft>
                <a:spcPts val="0"/>
              </a:spcAft>
              <a:buSzPts val="1400"/>
              <a:buNone/>
            </a:pPr>
            <a:endParaRPr sz="1400"/>
          </a:p>
        </p:txBody>
      </p:sp>
      <p:sp>
        <p:nvSpPr>
          <p:cNvPr id="597" name="Google Shape;597;p89"/>
          <p:cNvSpPr txBox="1">
            <a:spLocks noGrp="1"/>
          </p:cNvSpPr>
          <p:nvPr>
            <p:ph type="body" idx="1"/>
          </p:nvPr>
        </p:nvSpPr>
        <p:spPr>
          <a:xfrm>
            <a:off x="148125" y="679050"/>
            <a:ext cx="8841000" cy="32634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Clr>
                <a:schemeClr val="dk1"/>
              </a:buClr>
              <a:buSzPts val="1100"/>
              <a:buFont typeface="Arial"/>
              <a:buNone/>
            </a:pPr>
            <a:r>
              <a:rPr lang="ru" sz="1400" b="1">
                <a:solidFill>
                  <a:srgbClr val="CC3300"/>
                </a:solidFill>
                <a:latin typeface="Arial"/>
                <a:ea typeface="Arial"/>
                <a:cs typeface="Arial"/>
                <a:sym typeface="Arial"/>
              </a:rPr>
              <a:t>Құрамында бірдей молекулалық формуласы бар</a:t>
            </a:r>
            <a:endParaRPr sz="1400" b="1">
              <a:solidFill>
                <a:srgbClr val="CC3300"/>
              </a:solidFill>
              <a:latin typeface="Arial"/>
              <a:ea typeface="Arial"/>
              <a:cs typeface="Arial"/>
              <a:sym typeface="Arial"/>
            </a:endParaRPr>
          </a:p>
          <a:p>
            <a:pPr marL="0" lvl="0" indent="0" algn="ctr"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Бірақ әртүрлі құрылымдық формула</a:t>
            </a:r>
            <a:endParaRPr sz="1400" b="1">
              <a:solidFill>
                <a:srgbClr val="CC3300"/>
              </a:solidFill>
              <a:latin typeface="Arial"/>
              <a:ea typeface="Arial"/>
              <a:cs typeface="Arial"/>
              <a:sym typeface="Arial"/>
            </a:endParaRPr>
          </a:p>
          <a:p>
            <a:pPr marL="0" lvl="0" indent="0" algn="ctr" rtl="0">
              <a:lnSpc>
                <a:spcPct val="115000"/>
              </a:lnSpc>
              <a:spcBef>
                <a:spcPts val="200"/>
              </a:spcBef>
              <a:spcAft>
                <a:spcPts val="0"/>
              </a:spcAft>
              <a:buClr>
                <a:schemeClr val="dk1"/>
              </a:buClr>
              <a:buSzPts val="1100"/>
              <a:buFont typeface="Arial"/>
              <a:buNone/>
            </a:pPr>
            <a:endParaRPr sz="1400" b="1">
              <a:solidFill>
                <a:srgbClr val="CC3300"/>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Тізбек </a:t>
            </a:r>
            <a:r>
              <a:rPr lang="ru" sz="1400" b="1">
                <a:latin typeface="Arial"/>
                <a:ea typeface="Arial"/>
                <a:cs typeface="Arial"/>
                <a:sym typeface="Arial"/>
              </a:rPr>
              <a:t> көміртегі қаңқасының әртүрлі орналасуы </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ұқсас химиялық қасиеттері</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азғана түрлі физикалық қасиеттері</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толығырақ тармақ = төменгі қайнау нүктесі</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Орналасуы бірдей көміртегі аңқасы</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ұқсас функционалдық топ </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функционалдық топ басқаша орналасқан</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химиялық қасиеттері ұқсас - физикалық қасиеттері сәл өзгеше </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Функционалды топ </a:t>
            </a:r>
            <a:r>
              <a:rPr lang="ru" sz="1400" b="1">
                <a:solidFill>
                  <a:srgbClr val="000000"/>
                </a:solidFill>
                <a:latin typeface="Arial"/>
                <a:ea typeface="Arial"/>
                <a:cs typeface="Arial"/>
                <a:sym typeface="Arial"/>
              </a:rPr>
              <a:t>әртүрлі функционалдық топ</a:t>
            </a:r>
            <a:endParaRPr sz="1400" b="1">
              <a:solidFill>
                <a:srgbClr val="000000"/>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000000"/>
                </a:solidFill>
                <a:latin typeface="Arial"/>
                <a:ea typeface="Arial"/>
                <a:cs typeface="Arial"/>
                <a:sym typeface="Arial"/>
              </a:rPr>
              <a:t>   </a:t>
            </a:r>
            <a:r>
              <a:rPr lang="ru" sz="1400" b="1">
                <a:latin typeface="Arial"/>
                <a:ea typeface="Arial"/>
                <a:cs typeface="Arial"/>
                <a:sym typeface="Arial"/>
              </a:rPr>
              <a:t>әртүрлі </a:t>
            </a:r>
            <a:r>
              <a:rPr lang="ru" sz="1400" b="1">
                <a:solidFill>
                  <a:srgbClr val="000000"/>
                </a:solidFill>
                <a:latin typeface="Arial"/>
                <a:ea typeface="Arial"/>
                <a:cs typeface="Arial"/>
                <a:sym typeface="Arial"/>
              </a:rPr>
              <a:t>химиялық қасиеттері</a:t>
            </a:r>
            <a:endParaRPr sz="1400" b="1">
              <a:solidFill>
                <a:srgbClr val="000000"/>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000000"/>
                </a:solidFill>
                <a:latin typeface="Arial"/>
                <a:ea typeface="Arial"/>
                <a:cs typeface="Arial"/>
                <a:sym typeface="Arial"/>
              </a:rPr>
              <a:t>  </a:t>
            </a:r>
            <a:r>
              <a:rPr lang="ru" sz="1400" b="1">
                <a:latin typeface="Arial"/>
                <a:ea typeface="Arial"/>
                <a:cs typeface="Arial"/>
                <a:sym typeface="Arial"/>
              </a:rPr>
              <a:t>әртүрлі</a:t>
            </a:r>
            <a:r>
              <a:rPr lang="ru" sz="1400" b="1">
                <a:solidFill>
                  <a:srgbClr val="000000"/>
                </a:solidFill>
                <a:latin typeface="Arial"/>
                <a:ea typeface="Arial"/>
                <a:cs typeface="Arial"/>
                <a:sym typeface="Arial"/>
              </a:rPr>
              <a:t> физикалық қасиеттері</a:t>
            </a:r>
            <a:endParaRPr sz="1400" b="1">
              <a:solidFill>
                <a:srgbClr val="000000"/>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a:latin typeface="Arial"/>
                <a:ea typeface="Arial"/>
                <a:cs typeface="Arial"/>
                <a:sym typeface="Arial"/>
              </a:rPr>
              <a:t>•</a:t>
            </a:r>
            <a:r>
              <a:rPr lang="ru" sz="1400" b="1">
                <a:solidFill>
                  <a:srgbClr val="3333CC"/>
                </a:solidFill>
                <a:latin typeface="Arial"/>
                <a:ea typeface="Arial"/>
                <a:cs typeface="Arial"/>
                <a:sym typeface="Arial"/>
              </a:rPr>
              <a:t>   Кейде бірдей молекулада изомерияның бірнеше түрі кездеседі.</a:t>
            </a:r>
            <a:endParaRPr sz="1400" b="1">
              <a:solidFill>
                <a:srgbClr val="3333CC"/>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3333CC"/>
                </a:solidFill>
                <a:latin typeface="Arial"/>
                <a:ea typeface="Arial"/>
                <a:cs typeface="Arial"/>
                <a:sym typeface="Arial"/>
              </a:rPr>
              <a:t>   Көміртегі атомдары неғұрлым көп болса, ықтимал изомерлердің саны соғұрлым көп</a:t>
            </a:r>
            <a:endParaRPr sz="1400" b="1">
              <a:solidFill>
                <a:srgbClr val="3333CC"/>
              </a:solidFill>
              <a:latin typeface="Arial"/>
              <a:ea typeface="Arial"/>
              <a:cs typeface="Arial"/>
              <a:sym typeface="Arial"/>
            </a:endParaRPr>
          </a:p>
          <a:p>
            <a:pPr marL="0" lvl="0" indent="0" algn="l" rtl="0">
              <a:lnSpc>
                <a:spcPct val="115000"/>
              </a:lnSpc>
              <a:spcBef>
                <a:spcPts val="200"/>
              </a:spcBef>
              <a:spcAft>
                <a:spcPts val="200"/>
              </a:spcAft>
              <a:buClr>
                <a:schemeClr val="dk1"/>
              </a:buClr>
              <a:buSzPts val="1100"/>
              <a:buFont typeface="Arial"/>
              <a:buNone/>
            </a:pPr>
            <a:endParaRPr sz="1400" b="1">
              <a:solidFill>
                <a:srgbClr val="3333CC"/>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1400"/>
              </a:spcBef>
              <a:spcAft>
                <a:spcPts val="0"/>
              </a:spcAft>
              <a:buClr>
                <a:schemeClr val="dk1"/>
              </a:buClr>
              <a:buSzPts val="1100"/>
              <a:buFont typeface="Arial"/>
              <a:buNone/>
            </a:pPr>
            <a:r>
              <a:rPr lang="ru" sz="2400" b="1">
                <a:solidFill>
                  <a:srgbClr val="000066"/>
                </a:solidFill>
                <a:latin typeface="Arial"/>
                <a:ea typeface="Arial"/>
                <a:cs typeface="Arial"/>
                <a:sym typeface="Arial"/>
              </a:rPr>
              <a:t>Стереоизомерлер </a:t>
            </a:r>
            <a:endParaRPr sz="2400" b="1">
              <a:solidFill>
                <a:srgbClr val="000066"/>
              </a:solidFill>
              <a:latin typeface="Arial"/>
              <a:ea typeface="Arial"/>
              <a:cs typeface="Arial"/>
              <a:sym typeface="Arial"/>
            </a:endParaRPr>
          </a:p>
          <a:p>
            <a:pPr marL="0" lvl="0" indent="0" algn="l" rtl="0">
              <a:lnSpc>
                <a:spcPct val="90000"/>
              </a:lnSpc>
              <a:spcBef>
                <a:spcPts val="0"/>
              </a:spcBef>
              <a:spcAft>
                <a:spcPts val="0"/>
              </a:spcAft>
              <a:buSzPts val="1400"/>
              <a:buNone/>
            </a:pPr>
            <a:endParaRPr/>
          </a:p>
        </p:txBody>
      </p:sp>
      <p:sp>
        <p:nvSpPr>
          <p:cNvPr id="603" name="Google Shape;603;p9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800">
                <a:latin typeface="Arial"/>
                <a:ea typeface="Arial"/>
                <a:cs typeface="Arial"/>
                <a:sym typeface="Arial"/>
              </a:rPr>
              <a:t>Молекулалардың бірдей МОЛЕКУЛАЛЫҚ ФОРМУЛАСЫ бар, бірақ атомдар әртүрлі орналасқанда бір-біріне қосылады - олар 3 өлшемді кеңістікте басқа позицияны алады.</a:t>
            </a:r>
            <a:endParaRPr sz="1800">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800">
                <a:latin typeface="Arial"/>
                <a:ea typeface="Arial"/>
                <a:cs typeface="Arial"/>
                <a:sym typeface="Arial"/>
              </a:rPr>
              <a:t>Екі түрі бар ...</a:t>
            </a:r>
            <a:endParaRPr sz="1800">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800">
                <a:latin typeface="Arial"/>
                <a:ea typeface="Arial"/>
                <a:cs typeface="Arial"/>
                <a:sym typeface="Arial"/>
              </a:rPr>
              <a:t>   • геометриялық </a:t>
            </a:r>
            <a:endParaRPr sz="1800">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800">
                <a:latin typeface="Arial"/>
                <a:ea typeface="Arial"/>
                <a:cs typeface="Arial"/>
                <a:sym typeface="Arial"/>
              </a:rPr>
              <a:t>   • оптикалық</a:t>
            </a:r>
            <a:endParaRPr sz="1800">
              <a:latin typeface="Arial"/>
              <a:ea typeface="Arial"/>
              <a:cs typeface="Arial"/>
              <a:sym typeface="Arial"/>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6"/>
          <p:cNvSpPr txBox="1">
            <a:spLocks noGrp="1"/>
          </p:cNvSpPr>
          <p:nvPr>
            <p:ph type="title"/>
          </p:nvPr>
        </p:nvSpPr>
        <p:spPr>
          <a:xfrm>
            <a:off x="311700" y="62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000" b="1">
                <a:solidFill>
                  <a:srgbClr val="C0504D"/>
                </a:solidFill>
              </a:rPr>
              <a:t>Кіріспе</a:t>
            </a:r>
            <a:endParaRPr/>
          </a:p>
        </p:txBody>
      </p:sp>
      <p:sp>
        <p:nvSpPr>
          <p:cNvPr id="261" name="Google Shape;261;p46"/>
          <p:cNvSpPr txBox="1">
            <a:spLocks noGrp="1"/>
          </p:cNvSpPr>
          <p:nvPr>
            <p:ph type="body" idx="1"/>
          </p:nvPr>
        </p:nvSpPr>
        <p:spPr>
          <a:xfrm>
            <a:off x="311700" y="437750"/>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ru" sz="1600">
                <a:solidFill>
                  <a:schemeClr val="dk1"/>
                </a:solidFill>
              </a:rPr>
              <a:t>Биоорганикалық химия бойынша лекциялар жиынтығы негізінен медицина, стоматология секілді денсаулық сақтау ғылымдары мен тиісті салаларға кіретін студенттерге арналған. Бұл сондай-ақ қоршаған ортаны зерттеушілер үшін пайдалы болуы мүмкін.</a:t>
            </a:r>
            <a:endParaRPr sz="16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ru" sz="1600">
                <a:solidFill>
                  <a:schemeClr val="dk1"/>
                </a:solidFill>
              </a:rPr>
              <a:t>Мұндай курстарды оқитын студенттердің көпшілігі биоорганикалық химияны оқу курсының ең маңызды бөлігі деп есептейді. Алайда, биоорганикалық химияны түсіну органикалық химиядағы дыбыстық фонға байланысты. Бұл дәрістер органикалық химия арқылы биоорганикалық химияны түсіну үшін оқылады.</a:t>
            </a:r>
            <a:endParaRPr sz="16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ru" sz="1600">
                <a:solidFill>
                  <a:schemeClr val="dk1"/>
                </a:solidFill>
              </a:rPr>
              <a:t>Органикалық бөлігі органикалық қосылыстардың классификациясы, органикалық молекулалардың көрінісі, номенклатура және гибридтелуі сияқты органикалық химияның негіздерімен басталады, содан кейін органикалық қосылыстардың барлық класстарына ауысады, олардың физикалық және химиялық қасиеттерін, қолдану және ең маңыздыларын қаратырады. Биоорганикалық бөлігі студенттерге органикалық білімін көмірсуларға және басқа биологиялық маңызды қосылыстарға қолдануға мүмкіндік береді. Бұл бөлім ДНҚ және РНҚ туралы тараумен аяқталады және өмірдің химиясын талқылайды.</a:t>
            </a:r>
            <a:endParaRPr sz="1600">
              <a:solidFill>
                <a:schemeClr val="dk1"/>
              </a:solidFill>
            </a:endParaRPr>
          </a:p>
          <a:p>
            <a:pPr marL="0" lvl="0" indent="0" algn="just" rtl="0">
              <a:lnSpc>
                <a:spcPct val="115000"/>
              </a:lnSpc>
              <a:spcBef>
                <a:spcPts val="0"/>
              </a:spcBef>
              <a:spcAft>
                <a:spcPts val="0"/>
              </a:spcAft>
              <a:buSzPts val="1800"/>
              <a:buNone/>
            </a:pPr>
            <a:endParaRPr sz="1600">
              <a:solidFill>
                <a:schemeClr val="dk1"/>
              </a:solidFill>
            </a:endParaRPr>
          </a:p>
          <a:p>
            <a:pPr marL="0" lvl="0" indent="0" algn="l" rtl="0">
              <a:lnSpc>
                <a:spcPct val="115000"/>
              </a:lnSpc>
              <a:spcBef>
                <a:spcPts val="0"/>
              </a:spcBef>
              <a:spcAft>
                <a:spcPts val="1600"/>
              </a:spcAft>
              <a:buSzPts val="1800"/>
              <a:buNone/>
            </a:pPr>
            <a:endParaRPr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txBox="1">
            <a:spLocks noGrp="1"/>
          </p:cNvSpPr>
          <p:nvPr>
            <p:ph type="title"/>
          </p:nvPr>
        </p:nvSpPr>
        <p:spPr>
          <a:xfrm>
            <a:off x="1257300" y="114300"/>
            <a:ext cx="668670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00"/>
              </a:buClr>
              <a:buSzPts val="3300"/>
              <a:buFont typeface="Short Stack"/>
              <a:buNone/>
            </a:pPr>
            <a:r>
              <a:rPr lang="ru" sz="2000">
                <a:solidFill>
                  <a:srgbClr val="000000"/>
                </a:solidFill>
                <a:latin typeface="Arial"/>
                <a:ea typeface="Arial"/>
                <a:cs typeface="Arial"/>
                <a:sym typeface="Arial"/>
              </a:rPr>
              <a:t>Тізбекті Изомер</a:t>
            </a:r>
            <a:endParaRPr sz="2000">
              <a:solidFill>
                <a:srgbClr val="000000"/>
              </a:solidFill>
              <a:latin typeface="Arial"/>
              <a:ea typeface="Arial"/>
              <a:cs typeface="Arial"/>
              <a:sym typeface="Arial"/>
            </a:endParaRPr>
          </a:p>
        </p:txBody>
      </p:sp>
      <p:sp>
        <p:nvSpPr>
          <p:cNvPr id="609" name="Google Shape;609;p91"/>
          <p:cNvSpPr txBox="1">
            <a:spLocks noGrp="1"/>
          </p:cNvSpPr>
          <p:nvPr>
            <p:ph type="body" idx="1"/>
          </p:nvPr>
        </p:nvSpPr>
        <p:spPr>
          <a:xfrm>
            <a:off x="1543050" y="2628900"/>
            <a:ext cx="6114900" cy="22860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ru" sz="2000">
                <a:latin typeface="Arial"/>
                <a:ea typeface="Arial"/>
                <a:cs typeface="Arial"/>
                <a:sym typeface="Arial"/>
              </a:rPr>
              <a:t>Бірдей қосылыстың тізбекті изомерлері өте ұқсас.</a:t>
            </a:r>
            <a:endParaRPr sz="2000">
              <a:latin typeface="Arial"/>
              <a:ea typeface="Arial"/>
              <a:cs typeface="Arial"/>
              <a:sym typeface="Arial"/>
            </a:endParaRPr>
          </a:p>
          <a:p>
            <a:pPr marL="177800" lvl="0" indent="-165100" algn="l" rtl="0">
              <a:lnSpc>
                <a:spcPct val="90000"/>
              </a:lnSpc>
              <a:spcBef>
                <a:spcPts val="800"/>
              </a:spcBef>
              <a:spcAft>
                <a:spcPts val="0"/>
              </a:spcAft>
              <a:buSzPts val="2000"/>
              <a:buChar char="•"/>
            </a:pPr>
            <a:r>
              <a:rPr lang="ru" sz="2000">
                <a:latin typeface="Arial"/>
                <a:ea typeface="Arial"/>
                <a:cs typeface="Arial"/>
                <a:sym typeface="Arial"/>
              </a:rPr>
              <a:t>Молекулааралық байланыстың әртүрлі күштеріне байланысты балқу немесе қайнау нүктесі сияқты физикалық қасиеттерде кішкене айырмашылық болуы мүмкін.</a:t>
            </a:r>
            <a:endParaRPr sz="2000">
              <a:latin typeface="Arial"/>
              <a:ea typeface="Arial"/>
              <a:cs typeface="Arial"/>
              <a:sym typeface="Arial"/>
            </a:endParaRPr>
          </a:p>
          <a:p>
            <a:pPr marL="177800" lvl="0" indent="-165100" algn="l" rtl="0">
              <a:lnSpc>
                <a:spcPct val="90000"/>
              </a:lnSpc>
              <a:spcBef>
                <a:spcPts val="800"/>
              </a:spcBef>
              <a:spcAft>
                <a:spcPts val="0"/>
              </a:spcAft>
              <a:buSzPts val="2000"/>
              <a:buChar char="•"/>
            </a:pPr>
            <a:r>
              <a:rPr lang="ru" sz="2000">
                <a:latin typeface="Arial"/>
                <a:ea typeface="Arial"/>
                <a:cs typeface="Arial"/>
                <a:sym typeface="Arial"/>
              </a:rPr>
              <a:t>Олардың химиясы бірдей болуы мүмкін.</a:t>
            </a:r>
            <a:endParaRPr sz="2000">
              <a:latin typeface="Arial"/>
              <a:ea typeface="Arial"/>
              <a:cs typeface="Arial"/>
              <a:sym typeface="Arial"/>
            </a:endParaRPr>
          </a:p>
          <a:p>
            <a:pPr marL="177800" lvl="0" indent="0" algn="l" rtl="0">
              <a:lnSpc>
                <a:spcPct val="90000"/>
              </a:lnSpc>
              <a:spcBef>
                <a:spcPts val="800"/>
              </a:spcBef>
              <a:spcAft>
                <a:spcPts val="0"/>
              </a:spcAft>
              <a:buSzPts val="1400"/>
              <a:buNone/>
            </a:pPr>
            <a:endParaRPr sz="2000">
              <a:latin typeface="Arial"/>
              <a:ea typeface="Arial"/>
              <a:cs typeface="Arial"/>
              <a:sym typeface="Arial"/>
            </a:endParaRPr>
          </a:p>
        </p:txBody>
      </p:sp>
      <p:pic>
        <p:nvPicPr>
          <p:cNvPr id="610" name="Google Shape;610;p91" descr="Picture 5"/>
          <p:cNvPicPr preferRelativeResize="0">
            <a:picLocks noGrp="1"/>
          </p:cNvPicPr>
          <p:nvPr>
            <p:ph type="body" idx="2"/>
          </p:nvPr>
        </p:nvPicPr>
        <p:blipFill rotWithShape="1">
          <a:blip r:embed="rId3">
            <a:alphaModFix/>
          </a:blip>
          <a:srcRect/>
          <a:stretch/>
        </p:blipFill>
        <p:spPr>
          <a:xfrm>
            <a:off x="2343150" y="800101"/>
            <a:ext cx="4572000" cy="1680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2"/>
          <p:cNvSpPr txBox="1">
            <a:spLocks noGrp="1"/>
          </p:cNvSpPr>
          <p:nvPr>
            <p:ph type="title"/>
          </p:nvPr>
        </p:nvSpPr>
        <p:spPr>
          <a:xfrm>
            <a:off x="152400" y="114300"/>
            <a:ext cx="89154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Short Stack"/>
              <a:buNone/>
            </a:pPr>
            <a:r>
              <a:rPr lang="ru" sz="2000">
                <a:latin typeface="Arial"/>
                <a:ea typeface="Arial"/>
                <a:cs typeface="Arial"/>
                <a:sym typeface="Arial"/>
              </a:rPr>
              <a:t>Позициялық изомерлер</a:t>
            </a:r>
            <a:endParaRPr sz="2000">
              <a:latin typeface="Arial"/>
              <a:ea typeface="Arial"/>
              <a:cs typeface="Arial"/>
              <a:sym typeface="Arial"/>
            </a:endParaRPr>
          </a:p>
        </p:txBody>
      </p:sp>
      <p:sp>
        <p:nvSpPr>
          <p:cNvPr id="616" name="Google Shape;616;p92"/>
          <p:cNvSpPr txBox="1">
            <a:spLocks noGrp="1"/>
          </p:cNvSpPr>
          <p:nvPr>
            <p:ph type="body" idx="2"/>
          </p:nvPr>
        </p:nvSpPr>
        <p:spPr>
          <a:xfrm>
            <a:off x="1371600" y="2800350"/>
            <a:ext cx="6515100" cy="20574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800"/>
              </a:spcBef>
              <a:spcAft>
                <a:spcPts val="0"/>
              </a:spcAft>
              <a:buSzPts val="2000"/>
              <a:buChar char="•"/>
            </a:pPr>
            <a:r>
              <a:rPr lang="ru" sz="2000">
                <a:latin typeface="Arial"/>
                <a:ea typeface="Arial"/>
                <a:cs typeface="Arial"/>
                <a:sym typeface="Arial"/>
              </a:rPr>
              <a:t>Позициялық изомерлер әдетте ұқсас.</a:t>
            </a:r>
            <a:endParaRPr sz="2000">
              <a:latin typeface="Arial"/>
              <a:ea typeface="Arial"/>
              <a:cs typeface="Arial"/>
              <a:sym typeface="Arial"/>
            </a:endParaRPr>
          </a:p>
          <a:p>
            <a:pPr marL="177800" lvl="0" indent="-165100" algn="l" rtl="0">
              <a:lnSpc>
                <a:spcPct val="90000"/>
              </a:lnSpc>
              <a:spcBef>
                <a:spcPts val="800"/>
              </a:spcBef>
              <a:spcAft>
                <a:spcPts val="0"/>
              </a:spcAft>
              <a:buSzPts val="2000"/>
              <a:buChar char="•"/>
            </a:pPr>
            <a:r>
              <a:rPr lang="ru" sz="2000">
                <a:latin typeface="Arial"/>
                <a:ea typeface="Arial"/>
                <a:cs typeface="Arial"/>
                <a:sym typeface="Arial"/>
              </a:rPr>
              <a:t>Кішкене физикалық айырмашылықтар бар, бірақ химиялық қасиеттері әдетте өте ұқсас.</a:t>
            </a:r>
            <a:endParaRPr sz="2000">
              <a:latin typeface="Arial"/>
              <a:ea typeface="Arial"/>
              <a:cs typeface="Arial"/>
              <a:sym typeface="Arial"/>
            </a:endParaRPr>
          </a:p>
          <a:p>
            <a:pPr marL="177800" lvl="0" indent="-165100" algn="l" rtl="0">
              <a:lnSpc>
                <a:spcPct val="90000"/>
              </a:lnSpc>
              <a:spcBef>
                <a:spcPts val="800"/>
              </a:spcBef>
              <a:spcAft>
                <a:spcPts val="0"/>
              </a:spcAft>
              <a:buSzPts val="2000"/>
              <a:buChar char="•"/>
            </a:pPr>
            <a:r>
              <a:rPr lang="ru" sz="2000">
                <a:latin typeface="Arial"/>
                <a:ea typeface="Arial"/>
                <a:cs typeface="Arial"/>
                <a:sym typeface="Arial"/>
              </a:rPr>
              <a:t>  Дегенмен, кейде позициялық изомерлер әртүрлі қасиеттерге ие болуы мүмкін</a:t>
            </a:r>
            <a:endParaRPr sz="2000">
              <a:latin typeface="Arial"/>
              <a:ea typeface="Arial"/>
              <a:cs typeface="Arial"/>
              <a:sym typeface="Arial"/>
            </a:endParaRPr>
          </a:p>
          <a:p>
            <a:pPr marL="177800" lvl="0" indent="0" algn="l" rtl="0">
              <a:lnSpc>
                <a:spcPct val="90000"/>
              </a:lnSpc>
              <a:spcBef>
                <a:spcPts val="800"/>
              </a:spcBef>
              <a:spcAft>
                <a:spcPts val="0"/>
              </a:spcAft>
              <a:buSzPts val="1400"/>
              <a:buNone/>
            </a:pPr>
            <a:endParaRPr sz="2000" b="1" u="sng">
              <a:latin typeface="Arial"/>
              <a:ea typeface="Arial"/>
              <a:cs typeface="Arial"/>
              <a:sym typeface="Arial"/>
            </a:endParaRPr>
          </a:p>
        </p:txBody>
      </p:sp>
      <p:pic>
        <p:nvPicPr>
          <p:cNvPr id="617" name="Google Shape;617;p92" descr="400px-Structural_isomers"/>
          <p:cNvPicPr preferRelativeResize="0">
            <a:picLocks noGrp="1"/>
          </p:cNvPicPr>
          <p:nvPr>
            <p:ph type="body" idx="1"/>
          </p:nvPr>
        </p:nvPicPr>
        <p:blipFill rotWithShape="1">
          <a:blip r:embed="rId3">
            <a:alphaModFix/>
          </a:blip>
          <a:srcRect/>
          <a:stretch/>
        </p:blipFill>
        <p:spPr>
          <a:xfrm>
            <a:off x="1771650" y="971550"/>
            <a:ext cx="5715000" cy="1485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3"/>
          <p:cNvSpPr txBox="1">
            <a:spLocks noGrp="1"/>
          </p:cNvSpPr>
          <p:nvPr>
            <p:ph type="body" idx="2"/>
          </p:nvPr>
        </p:nvSpPr>
        <p:spPr>
          <a:xfrm>
            <a:off x="188450" y="2057400"/>
            <a:ext cx="8875800" cy="2914800"/>
          </a:xfrm>
          <a:prstGeom prst="rect">
            <a:avLst/>
          </a:prstGeom>
          <a:noFill/>
          <a:ln>
            <a:noFill/>
          </a:ln>
        </p:spPr>
        <p:txBody>
          <a:bodyPr spcFirstLastPara="1" wrap="square" lIns="68575" tIns="34275" rIns="68575" bIns="34275" anchor="t" anchorCtr="0">
            <a:noAutofit/>
          </a:bodyPr>
          <a:lstStyle/>
          <a:p>
            <a:pPr marL="177800" lvl="0" indent="-177800" algn="l" rtl="0">
              <a:lnSpc>
                <a:spcPct val="80000"/>
              </a:lnSpc>
              <a:spcBef>
                <a:spcPts val="800"/>
              </a:spcBef>
              <a:spcAft>
                <a:spcPts val="0"/>
              </a:spcAft>
              <a:buSzPts val="2000"/>
              <a:buChar char="•"/>
            </a:pPr>
            <a:r>
              <a:rPr lang="ru" sz="2000">
                <a:latin typeface="Arial"/>
                <a:ea typeface="Arial"/>
                <a:cs typeface="Arial"/>
                <a:sym typeface="Arial"/>
              </a:rPr>
              <a:t>Изомеризмнің қарапайым мысалы пропанол арқылы беріледі:</a:t>
            </a:r>
            <a:endParaRPr sz="2000">
              <a:latin typeface="Arial"/>
              <a:ea typeface="Arial"/>
              <a:cs typeface="Arial"/>
              <a:sym typeface="Arial"/>
            </a:endParaRPr>
          </a:p>
          <a:p>
            <a:pPr marL="177800" lvl="0" indent="0" algn="l" rtl="0">
              <a:lnSpc>
                <a:spcPct val="80000"/>
              </a:lnSpc>
              <a:spcBef>
                <a:spcPts val="800"/>
              </a:spcBef>
              <a:spcAft>
                <a:spcPts val="0"/>
              </a:spcAft>
              <a:buSzPts val="1400"/>
              <a:buNone/>
            </a:pPr>
            <a:r>
              <a:rPr lang="ru" sz="2000">
                <a:latin typeface="Arial"/>
                <a:ea typeface="Arial"/>
                <a:cs typeface="Arial"/>
                <a:sym typeface="Arial"/>
              </a:rPr>
              <a:t>ол C3H8O (немесе C3H7OH) формуласы және пропан-1-ол (н-пропил спирті - I) және пропан-2-ол (изопропил спирті - II)</a:t>
            </a:r>
            <a:endParaRPr sz="2000">
              <a:latin typeface="Arial"/>
              <a:ea typeface="Arial"/>
              <a:cs typeface="Arial"/>
              <a:sym typeface="Arial"/>
            </a:endParaRPr>
          </a:p>
          <a:p>
            <a:pPr marL="177800" lvl="0" indent="-177800" algn="l" rtl="0">
              <a:lnSpc>
                <a:spcPct val="80000"/>
              </a:lnSpc>
              <a:spcBef>
                <a:spcPts val="800"/>
              </a:spcBef>
              <a:spcAft>
                <a:spcPts val="0"/>
              </a:spcAft>
              <a:buSzPts val="2000"/>
              <a:buChar char="•"/>
            </a:pPr>
            <a:r>
              <a:rPr lang="ru" sz="2000">
                <a:latin typeface="Arial"/>
                <a:ea typeface="Arial"/>
                <a:cs typeface="Arial"/>
                <a:sym typeface="Arial"/>
              </a:rPr>
              <a:t>Оттегі атомының арасындағы айырмашылығы бар екенін ескеріңіз: ол бірінші изомердегі соңғы көмірге және екінші ортасындағы көміртектіге бекітіледі.</a:t>
            </a:r>
            <a:endParaRPr sz="2000">
              <a:latin typeface="Arial"/>
              <a:ea typeface="Arial"/>
              <a:cs typeface="Arial"/>
              <a:sym typeface="Arial"/>
            </a:endParaRPr>
          </a:p>
          <a:p>
            <a:pPr marL="177800" lvl="0" indent="-177800" algn="l" rtl="0">
              <a:lnSpc>
                <a:spcPct val="80000"/>
              </a:lnSpc>
              <a:spcBef>
                <a:spcPts val="800"/>
              </a:spcBef>
              <a:spcAft>
                <a:spcPts val="0"/>
              </a:spcAft>
              <a:buSzPts val="2000"/>
              <a:buChar char="•"/>
            </a:pPr>
            <a:r>
              <a:rPr lang="ru" sz="2000">
                <a:latin typeface="Arial"/>
                <a:ea typeface="Arial"/>
                <a:cs typeface="Arial"/>
                <a:sym typeface="Arial"/>
              </a:rPr>
              <a:t>Мүмкін изомерлердің саны тез өседі, себебі атом саны артады; мысалы, бутанолдың төрт түрлі құрылымдық изомер бар.</a:t>
            </a:r>
            <a:endParaRPr sz="2000">
              <a:latin typeface="Arial"/>
              <a:ea typeface="Arial"/>
              <a:cs typeface="Arial"/>
              <a:sym typeface="Arial"/>
            </a:endParaRPr>
          </a:p>
        </p:txBody>
      </p:sp>
      <p:pic>
        <p:nvPicPr>
          <p:cNvPr id="623" name="Google Shape;623;p93" descr="400px-Structural_isomers"/>
          <p:cNvPicPr preferRelativeResize="0">
            <a:picLocks noGrp="1"/>
          </p:cNvPicPr>
          <p:nvPr>
            <p:ph type="body" idx="1"/>
          </p:nvPr>
        </p:nvPicPr>
        <p:blipFill rotWithShape="1">
          <a:blip r:embed="rId3">
            <a:alphaModFix/>
          </a:blip>
          <a:srcRect/>
          <a:stretch/>
        </p:blipFill>
        <p:spPr>
          <a:xfrm>
            <a:off x="1943100" y="628651"/>
            <a:ext cx="5543400" cy="1440600"/>
          </a:xfrm>
          <a:prstGeom prst="rect">
            <a:avLst/>
          </a:prstGeom>
          <a:noFill/>
          <a:ln>
            <a:noFill/>
          </a:ln>
        </p:spPr>
      </p:pic>
      <p:sp>
        <p:nvSpPr>
          <p:cNvPr id="624" name="Google Shape;624;p93"/>
          <p:cNvSpPr txBox="1">
            <a:spLocks noGrp="1"/>
          </p:cNvSpPr>
          <p:nvPr>
            <p:ph type="title"/>
          </p:nvPr>
        </p:nvSpPr>
        <p:spPr>
          <a:xfrm>
            <a:off x="152400" y="-38100"/>
            <a:ext cx="89154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Short Stack"/>
              <a:buNone/>
            </a:pPr>
            <a:r>
              <a:rPr lang="ru" sz="2000">
                <a:latin typeface="Arial"/>
                <a:ea typeface="Arial"/>
                <a:cs typeface="Arial"/>
                <a:sym typeface="Arial"/>
              </a:rPr>
              <a:t>Позициялық изомерлер</a:t>
            </a:r>
            <a:endParaRPr sz="2000">
              <a:latin typeface="Arial"/>
              <a:ea typeface="Arial"/>
              <a:cs typeface="Arial"/>
              <a:sym typeface="Arial"/>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4"/>
          <p:cNvSpPr txBox="1"/>
          <p:nvPr/>
        </p:nvSpPr>
        <p:spPr>
          <a:xfrm>
            <a:off x="723275" y="914400"/>
            <a:ext cx="7641300" cy="11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Конституциялық изомерлер </a:t>
            </a:r>
            <a:r>
              <a:rPr lang="ru" sz="1800" b="0" i="0" u="none" strike="noStrike" cap="none">
                <a:solidFill>
                  <a:srgbClr val="000000"/>
                </a:solidFill>
                <a:latin typeface="Arial"/>
                <a:ea typeface="Arial"/>
                <a:cs typeface="Arial"/>
                <a:sym typeface="Arial"/>
              </a:rPr>
              <a:t>(құрылымдық изомерлер) - бұл формуланың түрлі қосылыстары. C4H10 формуласы үшін алдыңғы слайдтың әр түрлі құрылымдары конституциялық изомерлердің мысалы болып табылады.</a:t>
            </a:r>
            <a:endParaRPr sz="1800" b="0" i="0" u="none" strike="noStrike" cap="none">
              <a:solidFill>
                <a:srgbClr val="000000"/>
              </a:solidFill>
              <a:latin typeface="Arial"/>
              <a:ea typeface="Arial"/>
              <a:cs typeface="Arial"/>
              <a:sym typeface="Arial"/>
            </a:endParaRPr>
          </a:p>
        </p:txBody>
      </p:sp>
      <p:sp>
        <p:nvSpPr>
          <p:cNvPr id="631" name="Google Shape;631;p94"/>
          <p:cNvSpPr txBox="1"/>
          <p:nvPr/>
        </p:nvSpPr>
        <p:spPr>
          <a:xfrm>
            <a:off x="1314450" y="171451"/>
            <a:ext cx="65151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700"/>
              <a:buFont typeface="Arial"/>
              <a:buNone/>
            </a:pPr>
            <a:r>
              <a:rPr lang="ru" sz="2700" b="0" i="0" u="sng" strike="noStrike" cap="none">
                <a:solidFill>
                  <a:schemeClr val="dk1"/>
                </a:solidFill>
                <a:latin typeface="Arial"/>
                <a:ea typeface="Arial"/>
                <a:cs typeface="Arial"/>
                <a:sym typeface="Arial"/>
              </a:rPr>
              <a:t>Изомеризм</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5"/>
          <p:cNvSpPr txBox="1"/>
          <p:nvPr/>
        </p:nvSpPr>
        <p:spPr>
          <a:xfrm>
            <a:off x="1428750" y="2286001"/>
            <a:ext cx="6286500" cy="622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Бес көміртегі (C5H12) бар алканның қанша изомері бар?</a:t>
            </a:r>
            <a:endParaRPr sz="1100" b="0" i="0" u="none" strike="noStrike" cap="none">
              <a:solidFill>
                <a:srgbClr val="000000"/>
              </a:solidFill>
              <a:latin typeface="Arial"/>
              <a:ea typeface="Arial"/>
              <a:cs typeface="Arial"/>
              <a:sym typeface="Arial"/>
            </a:endParaRPr>
          </a:p>
        </p:txBody>
      </p:sp>
      <p:sp>
        <p:nvSpPr>
          <p:cNvPr id="638" name="Google Shape;638;p95"/>
          <p:cNvSpPr txBox="1"/>
          <p:nvPr/>
        </p:nvSpPr>
        <p:spPr>
          <a:xfrm>
            <a:off x="1485900" y="3102769"/>
            <a:ext cx="6343800" cy="9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1" i="0" u="sng" strike="noStrike" cap="none">
                <a:solidFill>
                  <a:srgbClr val="0303BD"/>
                </a:solidFill>
                <a:latin typeface="Arial"/>
                <a:ea typeface="Arial"/>
                <a:cs typeface="Arial"/>
                <a:sym typeface="Arial"/>
              </a:rPr>
              <a:t>Изомер стратегиясы </a:t>
            </a:r>
            <a:r>
              <a:rPr lang="ru" sz="1800" b="0" i="0" u="none" strike="noStrike" cap="none">
                <a:solidFill>
                  <a:srgbClr val="000000"/>
                </a:solidFill>
                <a:latin typeface="Arial"/>
                <a:ea typeface="Arial"/>
                <a:cs typeface="Arial"/>
                <a:sym typeface="Arial"/>
              </a:rPr>
              <a:t>- Ковалентті байланыстырумен байланысты Lewis көміртегі атомдарының әртүрлі ұзын тізбектерін сызыңыз.</a:t>
            </a:r>
            <a:endParaRPr sz="1800" b="0" i="0" u="none" strike="noStrike" cap="none">
              <a:solidFill>
                <a:srgbClr val="000000"/>
              </a:solidFill>
              <a:latin typeface="Arial"/>
              <a:ea typeface="Arial"/>
              <a:cs typeface="Arial"/>
              <a:sym typeface="Arial"/>
            </a:endParaRPr>
          </a:p>
        </p:txBody>
      </p:sp>
      <p:sp>
        <p:nvSpPr>
          <p:cNvPr id="639" name="Google Shape;639;p95"/>
          <p:cNvSpPr txBox="1"/>
          <p:nvPr/>
        </p:nvSpPr>
        <p:spPr>
          <a:xfrm>
            <a:off x="723275" y="914400"/>
            <a:ext cx="7641300" cy="11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Конституциялық изомерлер </a:t>
            </a:r>
            <a:r>
              <a:rPr lang="ru" sz="1800" b="0" i="0" u="none" strike="noStrike" cap="none">
                <a:solidFill>
                  <a:srgbClr val="000000"/>
                </a:solidFill>
                <a:latin typeface="Arial"/>
                <a:ea typeface="Arial"/>
                <a:cs typeface="Arial"/>
                <a:sym typeface="Arial"/>
              </a:rPr>
              <a:t>(құрылымдық изомерлер) - бұл формуланың түрлі қосылыстары. C4H10 формуласы үшін алдыңғы слайдтың әр түрлі құрылымдары конституциялық изомерлердің мысалы болып табылады.</a:t>
            </a:r>
            <a:endParaRPr sz="1800" b="0" i="0" u="none" strike="noStrike" cap="none">
              <a:solidFill>
                <a:srgbClr val="000000"/>
              </a:solidFill>
              <a:latin typeface="Arial"/>
              <a:ea typeface="Arial"/>
              <a:cs typeface="Arial"/>
              <a:sym typeface="Arial"/>
            </a:endParaRPr>
          </a:p>
        </p:txBody>
      </p:sp>
      <p:sp>
        <p:nvSpPr>
          <p:cNvPr id="640" name="Google Shape;640;p95"/>
          <p:cNvSpPr txBox="1"/>
          <p:nvPr/>
        </p:nvSpPr>
        <p:spPr>
          <a:xfrm>
            <a:off x="1314450" y="171451"/>
            <a:ext cx="65151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700"/>
              <a:buFont typeface="Arial"/>
              <a:buNone/>
            </a:pPr>
            <a:r>
              <a:rPr lang="ru" sz="2700" b="0" i="0" u="sng" strike="noStrike" cap="none">
                <a:solidFill>
                  <a:schemeClr val="dk1"/>
                </a:solidFill>
                <a:latin typeface="Arial"/>
                <a:ea typeface="Arial"/>
                <a:cs typeface="Arial"/>
                <a:sym typeface="Arial"/>
              </a:rPr>
              <a:t>Изомеризм</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6"/>
          <p:cNvSpPr txBox="1"/>
          <p:nvPr/>
        </p:nvSpPr>
        <p:spPr>
          <a:xfrm>
            <a:off x="2228850" y="4476751"/>
            <a:ext cx="2685900" cy="622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    C    C    C    C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47" name="Google Shape;647;p96"/>
          <p:cNvCxnSpPr/>
          <p:nvPr/>
        </p:nvCxnSpPr>
        <p:spPr>
          <a:xfrm>
            <a:off x="2501503" y="4627960"/>
            <a:ext cx="171600" cy="57000"/>
          </a:xfrm>
          <a:prstGeom prst="straightConnector1">
            <a:avLst/>
          </a:prstGeom>
          <a:noFill/>
          <a:ln w="9525" cap="flat" cmpd="sng">
            <a:solidFill>
              <a:schemeClr val="accent1"/>
            </a:solidFill>
            <a:prstDash val="solid"/>
            <a:miter lim="800000"/>
            <a:headEnd type="none" w="sm" len="sm"/>
            <a:tailEnd type="none" w="sm" len="sm"/>
          </a:ln>
        </p:spPr>
      </p:cxnSp>
      <p:cxnSp>
        <p:nvCxnSpPr>
          <p:cNvPr id="648" name="Google Shape;648;p96"/>
          <p:cNvCxnSpPr/>
          <p:nvPr/>
        </p:nvCxnSpPr>
        <p:spPr>
          <a:xfrm>
            <a:off x="2887266" y="4649391"/>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49" name="Google Shape;649;p96"/>
          <p:cNvCxnSpPr/>
          <p:nvPr/>
        </p:nvCxnSpPr>
        <p:spPr>
          <a:xfrm>
            <a:off x="3321845" y="4656535"/>
            <a:ext cx="235800" cy="0"/>
          </a:xfrm>
          <a:prstGeom prst="straightConnector1">
            <a:avLst/>
          </a:prstGeom>
          <a:noFill/>
          <a:ln w="12700" cap="flat" cmpd="sng">
            <a:solidFill>
              <a:schemeClr val="dk1"/>
            </a:solidFill>
            <a:prstDash val="solid"/>
            <a:miter lim="800000"/>
            <a:headEnd type="none" w="sm" len="sm"/>
            <a:tailEnd type="none" w="sm" len="sm"/>
          </a:ln>
        </p:spPr>
      </p:cxnSp>
      <p:cxnSp>
        <p:nvCxnSpPr>
          <p:cNvPr id="650" name="Google Shape;650;p96"/>
          <p:cNvCxnSpPr/>
          <p:nvPr/>
        </p:nvCxnSpPr>
        <p:spPr>
          <a:xfrm>
            <a:off x="3721894" y="465653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51" name="Google Shape;651;p96"/>
          <p:cNvCxnSpPr/>
          <p:nvPr/>
        </p:nvCxnSpPr>
        <p:spPr>
          <a:xfrm>
            <a:off x="4144566" y="465653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52" name="Google Shape;652;p96"/>
          <p:cNvCxnSpPr/>
          <p:nvPr/>
        </p:nvCxnSpPr>
        <p:spPr>
          <a:xfrm>
            <a:off x="2458641" y="46624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53" name="Google Shape;653;p96"/>
          <p:cNvCxnSpPr/>
          <p:nvPr/>
        </p:nvCxnSpPr>
        <p:spPr>
          <a:xfrm>
            <a:off x="2049066" y="4648200"/>
            <a:ext cx="228600" cy="0"/>
          </a:xfrm>
          <a:prstGeom prst="straightConnector1">
            <a:avLst/>
          </a:prstGeom>
          <a:noFill/>
          <a:ln w="12700" cap="flat" cmpd="sng">
            <a:solidFill>
              <a:schemeClr val="dk1"/>
            </a:solidFill>
            <a:prstDash val="solid"/>
            <a:miter lim="800000"/>
            <a:headEnd type="none" w="sm" len="sm"/>
            <a:tailEnd type="none" w="sm" len="sm"/>
          </a:ln>
        </p:spPr>
      </p:cxnSp>
      <p:sp>
        <p:nvSpPr>
          <p:cNvPr id="654" name="Google Shape;654;p96"/>
          <p:cNvSpPr txBox="1"/>
          <p:nvPr/>
        </p:nvSpPr>
        <p:spPr>
          <a:xfrm>
            <a:off x="1685925" y="3671900"/>
            <a:ext cx="3731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5 көміртегі атомы бар тізбектер</a:t>
            </a:r>
            <a:endParaRPr sz="1100" b="0" i="0" u="none" strike="noStrike" cap="none">
              <a:solidFill>
                <a:srgbClr val="000000"/>
              </a:solidFill>
              <a:latin typeface="Arial"/>
              <a:ea typeface="Arial"/>
              <a:cs typeface="Arial"/>
              <a:sym typeface="Arial"/>
            </a:endParaRPr>
          </a:p>
        </p:txBody>
      </p:sp>
      <p:cxnSp>
        <p:nvCxnSpPr>
          <p:cNvPr id="655" name="Google Shape;655;p96"/>
          <p:cNvCxnSpPr/>
          <p:nvPr/>
        </p:nvCxnSpPr>
        <p:spPr>
          <a:xfrm rot="10800000">
            <a:off x="2372916" y="4758779"/>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56" name="Google Shape;656;p96"/>
          <p:cNvCxnSpPr/>
          <p:nvPr/>
        </p:nvCxnSpPr>
        <p:spPr>
          <a:xfrm rot="10800000">
            <a:off x="2794397" y="4755206"/>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57" name="Google Shape;657;p96"/>
          <p:cNvCxnSpPr/>
          <p:nvPr/>
        </p:nvCxnSpPr>
        <p:spPr>
          <a:xfrm rot="10800000">
            <a:off x="3208735" y="474449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58" name="Google Shape;658;p96"/>
          <p:cNvCxnSpPr/>
          <p:nvPr/>
        </p:nvCxnSpPr>
        <p:spPr>
          <a:xfrm rot="10800000">
            <a:off x="3638550" y="474449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59" name="Google Shape;659;p96"/>
          <p:cNvCxnSpPr/>
          <p:nvPr/>
        </p:nvCxnSpPr>
        <p:spPr>
          <a:xfrm rot="10800000">
            <a:off x="4045744" y="4755206"/>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60" name="Google Shape;660;p96"/>
          <p:cNvCxnSpPr/>
          <p:nvPr/>
        </p:nvCxnSpPr>
        <p:spPr>
          <a:xfrm rot="10800000">
            <a:off x="2372916" y="43825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61" name="Google Shape;661;p96"/>
          <p:cNvCxnSpPr/>
          <p:nvPr/>
        </p:nvCxnSpPr>
        <p:spPr>
          <a:xfrm rot="10800000">
            <a:off x="2794397" y="43825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62" name="Google Shape;662;p96"/>
          <p:cNvCxnSpPr/>
          <p:nvPr/>
        </p:nvCxnSpPr>
        <p:spPr>
          <a:xfrm rot="10800000">
            <a:off x="3199210" y="43825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63" name="Google Shape;663;p96"/>
          <p:cNvCxnSpPr/>
          <p:nvPr/>
        </p:nvCxnSpPr>
        <p:spPr>
          <a:xfrm rot="10800000">
            <a:off x="3638550" y="43825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64" name="Google Shape;664;p96"/>
          <p:cNvCxnSpPr/>
          <p:nvPr/>
        </p:nvCxnSpPr>
        <p:spPr>
          <a:xfrm rot="10800000">
            <a:off x="4045744" y="438373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665" name="Google Shape;665;p96"/>
          <p:cNvSpPr txBox="1"/>
          <p:nvPr/>
        </p:nvSpPr>
        <p:spPr>
          <a:xfrm>
            <a:off x="3915966" y="4163616"/>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6" name="Google Shape;666;p96"/>
          <p:cNvSpPr txBox="1"/>
          <p:nvPr/>
        </p:nvSpPr>
        <p:spPr>
          <a:xfrm>
            <a:off x="3929063" y="4891088"/>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7" name="Google Shape;667;p96"/>
          <p:cNvSpPr txBox="1"/>
          <p:nvPr/>
        </p:nvSpPr>
        <p:spPr>
          <a:xfrm>
            <a:off x="3509963" y="4157663"/>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8" name="Google Shape;668;p96"/>
          <p:cNvSpPr txBox="1"/>
          <p:nvPr/>
        </p:nvSpPr>
        <p:spPr>
          <a:xfrm>
            <a:off x="3061097" y="4126706"/>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9" name="Google Shape;669;p96"/>
          <p:cNvSpPr txBox="1"/>
          <p:nvPr/>
        </p:nvSpPr>
        <p:spPr>
          <a:xfrm>
            <a:off x="2243138" y="4888706"/>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0" name="Google Shape;670;p96"/>
          <p:cNvSpPr txBox="1"/>
          <p:nvPr/>
        </p:nvSpPr>
        <p:spPr>
          <a:xfrm>
            <a:off x="3513535" y="486251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1" name="Google Shape;671;p96"/>
          <p:cNvSpPr txBox="1"/>
          <p:nvPr/>
        </p:nvSpPr>
        <p:spPr>
          <a:xfrm>
            <a:off x="3077766" y="4866086"/>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2" name="Google Shape;672;p96"/>
          <p:cNvSpPr txBox="1"/>
          <p:nvPr/>
        </p:nvSpPr>
        <p:spPr>
          <a:xfrm>
            <a:off x="2659856" y="4863704"/>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3" name="Google Shape;673;p96"/>
          <p:cNvSpPr txBox="1"/>
          <p:nvPr/>
        </p:nvSpPr>
        <p:spPr>
          <a:xfrm>
            <a:off x="2662238" y="4169569"/>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4" name="Google Shape;674;p96"/>
          <p:cNvSpPr txBox="1"/>
          <p:nvPr/>
        </p:nvSpPr>
        <p:spPr>
          <a:xfrm>
            <a:off x="2246710" y="4151711"/>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5" name="Google Shape;675;p96"/>
          <p:cNvSpPr txBox="1"/>
          <p:nvPr/>
        </p:nvSpPr>
        <p:spPr>
          <a:xfrm>
            <a:off x="1814513" y="4524375"/>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6" name="Google Shape;676;p96"/>
          <p:cNvSpPr txBox="1"/>
          <p:nvPr/>
        </p:nvSpPr>
        <p:spPr>
          <a:xfrm>
            <a:off x="4329113" y="4511279"/>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77" name="Google Shape;677;p96"/>
          <p:cNvSpPr txBox="1"/>
          <p:nvPr/>
        </p:nvSpPr>
        <p:spPr>
          <a:xfrm>
            <a:off x="1456825" y="2164726"/>
            <a:ext cx="6286500" cy="622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Бес көміртегі (C5H12) бар алканның қанша изомері бар?</a:t>
            </a:r>
            <a:endParaRPr sz="1100" b="0" i="0" u="none" strike="noStrike" cap="none">
              <a:solidFill>
                <a:srgbClr val="000000"/>
              </a:solidFill>
              <a:latin typeface="Arial"/>
              <a:ea typeface="Arial"/>
              <a:cs typeface="Arial"/>
              <a:sym typeface="Arial"/>
            </a:endParaRPr>
          </a:p>
        </p:txBody>
      </p:sp>
      <p:sp>
        <p:nvSpPr>
          <p:cNvPr id="678" name="Google Shape;678;p96"/>
          <p:cNvSpPr txBox="1"/>
          <p:nvPr/>
        </p:nvSpPr>
        <p:spPr>
          <a:xfrm>
            <a:off x="1442975" y="2727169"/>
            <a:ext cx="6343800" cy="9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1" i="0" u="sng" strike="noStrike" cap="none">
                <a:solidFill>
                  <a:srgbClr val="0303BD"/>
                </a:solidFill>
                <a:latin typeface="Arial"/>
                <a:ea typeface="Arial"/>
                <a:cs typeface="Arial"/>
                <a:sym typeface="Arial"/>
              </a:rPr>
              <a:t>Изомер стратегиясы </a:t>
            </a:r>
            <a:r>
              <a:rPr lang="ru" sz="1800" b="0" i="0" u="none" strike="noStrike" cap="none">
                <a:solidFill>
                  <a:srgbClr val="000000"/>
                </a:solidFill>
                <a:latin typeface="Arial"/>
                <a:ea typeface="Arial"/>
                <a:cs typeface="Arial"/>
                <a:sym typeface="Arial"/>
              </a:rPr>
              <a:t>- Ковалентті байланыстырумен байланысты Lewis көміртегі атомдарының әртүрлі ұзын тізбектерін сызыңыз.</a:t>
            </a:r>
            <a:endParaRPr sz="1800" b="0" i="0" u="none" strike="noStrike" cap="none">
              <a:solidFill>
                <a:srgbClr val="000000"/>
              </a:solidFill>
              <a:latin typeface="Arial"/>
              <a:ea typeface="Arial"/>
              <a:cs typeface="Arial"/>
              <a:sym typeface="Arial"/>
            </a:endParaRPr>
          </a:p>
        </p:txBody>
      </p:sp>
      <p:sp>
        <p:nvSpPr>
          <p:cNvPr id="679" name="Google Shape;679;p96"/>
          <p:cNvSpPr txBox="1"/>
          <p:nvPr/>
        </p:nvSpPr>
        <p:spPr>
          <a:xfrm>
            <a:off x="751350" y="793125"/>
            <a:ext cx="7641300" cy="11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Конституциялық изомерлер </a:t>
            </a:r>
            <a:r>
              <a:rPr lang="ru" sz="1800" b="0" i="0" u="none" strike="noStrike" cap="none">
                <a:solidFill>
                  <a:srgbClr val="000000"/>
                </a:solidFill>
                <a:latin typeface="Arial"/>
                <a:ea typeface="Arial"/>
                <a:cs typeface="Arial"/>
                <a:sym typeface="Arial"/>
              </a:rPr>
              <a:t>(құрылымдық изомерлер) - бұл формуланың түрлі қосылыстары. C4H10 формуласы үшін алдыңғы слайдтың әр түрлі құрылымдары конституциялық изомерлердің мысалы болып табылады.</a:t>
            </a:r>
            <a:endParaRPr sz="1800" b="0" i="0" u="none" strike="noStrike" cap="none">
              <a:solidFill>
                <a:srgbClr val="000000"/>
              </a:solidFill>
              <a:latin typeface="Arial"/>
              <a:ea typeface="Arial"/>
              <a:cs typeface="Arial"/>
              <a:sym typeface="Arial"/>
            </a:endParaRPr>
          </a:p>
        </p:txBody>
      </p:sp>
      <p:sp>
        <p:nvSpPr>
          <p:cNvPr id="680" name="Google Shape;680;p96"/>
          <p:cNvSpPr txBox="1"/>
          <p:nvPr/>
        </p:nvSpPr>
        <p:spPr>
          <a:xfrm>
            <a:off x="1342525" y="50176"/>
            <a:ext cx="65151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700"/>
              <a:buFont typeface="Arial"/>
              <a:buNone/>
            </a:pPr>
            <a:r>
              <a:rPr lang="ru" sz="2700" b="0" i="0" u="sng" strike="noStrike" cap="none">
                <a:solidFill>
                  <a:schemeClr val="dk1"/>
                </a:solidFill>
                <a:latin typeface="Arial"/>
                <a:ea typeface="Arial"/>
                <a:cs typeface="Arial"/>
                <a:sym typeface="Arial"/>
              </a:rPr>
              <a:t>Изомеризм</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97"/>
          <p:cNvSpPr/>
          <p:nvPr/>
        </p:nvSpPr>
        <p:spPr>
          <a:xfrm>
            <a:off x="3317082" y="114300"/>
            <a:ext cx="2256300" cy="577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Изомерзм</a:t>
            </a:r>
            <a:endParaRPr sz="1100" b="0" i="0" u="none" strike="noStrike" cap="none">
              <a:solidFill>
                <a:srgbClr val="000000"/>
              </a:solidFill>
              <a:latin typeface="Arial"/>
              <a:ea typeface="Arial"/>
              <a:cs typeface="Arial"/>
              <a:sym typeface="Arial"/>
            </a:endParaRPr>
          </a:p>
        </p:txBody>
      </p:sp>
      <p:sp>
        <p:nvSpPr>
          <p:cNvPr id="686" name="Google Shape;686;p97"/>
          <p:cNvSpPr txBox="1"/>
          <p:nvPr/>
        </p:nvSpPr>
        <p:spPr>
          <a:xfrm>
            <a:off x="1657350" y="914400"/>
            <a:ext cx="46017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2000" b="1" i="0" u="none" strike="noStrike" cap="none">
                <a:solidFill>
                  <a:srgbClr val="0303BD"/>
                </a:solidFill>
                <a:latin typeface="Arial"/>
                <a:ea typeface="Arial"/>
                <a:cs typeface="Arial"/>
                <a:sym typeface="Arial"/>
              </a:rPr>
              <a:t>4 көміртегі атомы бар тізбектер</a:t>
            </a:r>
            <a:endParaRPr sz="2000" b="1" i="0" u="none" strike="noStrike" cap="none">
              <a:solidFill>
                <a:srgbClr val="0303BD"/>
              </a:solidFill>
              <a:latin typeface="Arial"/>
              <a:ea typeface="Arial"/>
              <a:cs typeface="Arial"/>
              <a:sym typeface="Arial"/>
            </a:endParaRPr>
          </a:p>
        </p:txBody>
      </p:sp>
      <p:sp>
        <p:nvSpPr>
          <p:cNvPr id="687" name="Google Shape;687;p97"/>
          <p:cNvSpPr txBox="1"/>
          <p:nvPr/>
        </p:nvSpPr>
        <p:spPr>
          <a:xfrm>
            <a:off x="2253854" y="1694260"/>
            <a:ext cx="2685900" cy="62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    C    C    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88" name="Google Shape;688;p97"/>
          <p:cNvCxnSpPr/>
          <p:nvPr/>
        </p:nvCxnSpPr>
        <p:spPr>
          <a:xfrm>
            <a:off x="2525316" y="1845469"/>
            <a:ext cx="171600" cy="57000"/>
          </a:xfrm>
          <a:prstGeom prst="straightConnector1">
            <a:avLst/>
          </a:prstGeom>
          <a:noFill/>
          <a:ln w="9525" cap="flat" cmpd="sng">
            <a:solidFill>
              <a:schemeClr val="accent1"/>
            </a:solidFill>
            <a:prstDash val="solid"/>
            <a:miter lim="800000"/>
            <a:headEnd type="none" w="sm" len="sm"/>
            <a:tailEnd type="none" w="sm" len="sm"/>
          </a:ln>
        </p:spPr>
      </p:cxnSp>
      <p:cxnSp>
        <p:nvCxnSpPr>
          <p:cNvPr id="689" name="Google Shape;689;p97"/>
          <p:cNvCxnSpPr/>
          <p:nvPr/>
        </p:nvCxnSpPr>
        <p:spPr>
          <a:xfrm>
            <a:off x="2911078" y="18669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90" name="Google Shape;690;p97"/>
          <p:cNvCxnSpPr/>
          <p:nvPr/>
        </p:nvCxnSpPr>
        <p:spPr>
          <a:xfrm>
            <a:off x="3346848" y="1874044"/>
            <a:ext cx="234600" cy="0"/>
          </a:xfrm>
          <a:prstGeom prst="straightConnector1">
            <a:avLst/>
          </a:prstGeom>
          <a:noFill/>
          <a:ln w="12700" cap="flat" cmpd="sng">
            <a:solidFill>
              <a:schemeClr val="dk1"/>
            </a:solidFill>
            <a:prstDash val="solid"/>
            <a:miter lim="800000"/>
            <a:headEnd type="none" w="sm" len="sm"/>
            <a:tailEnd type="none" w="sm" len="sm"/>
          </a:ln>
        </p:spPr>
      </p:cxnSp>
      <p:cxnSp>
        <p:nvCxnSpPr>
          <p:cNvPr id="691" name="Google Shape;691;p97"/>
          <p:cNvCxnSpPr/>
          <p:nvPr/>
        </p:nvCxnSpPr>
        <p:spPr>
          <a:xfrm>
            <a:off x="3746897" y="187404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92" name="Google Shape;692;p97"/>
          <p:cNvCxnSpPr/>
          <p:nvPr/>
        </p:nvCxnSpPr>
        <p:spPr>
          <a:xfrm>
            <a:off x="2483644" y="18811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93" name="Google Shape;693;p97"/>
          <p:cNvCxnSpPr/>
          <p:nvPr/>
        </p:nvCxnSpPr>
        <p:spPr>
          <a:xfrm>
            <a:off x="2074069" y="18657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94" name="Google Shape;694;p97"/>
          <p:cNvCxnSpPr/>
          <p:nvPr/>
        </p:nvCxnSpPr>
        <p:spPr>
          <a:xfrm rot="10800000">
            <a:off x="2396729" y="1976288"/>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95" name="Google Shape;695;p97"/>
          <p:cNvCxnSpPr/>
          <p:nvPr/>
        </p:nvCxnSpPr>
        <p:spPr>
          <a:xfrm rot="10800000">
            <a:off x="2819400" y="1972716"/>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96" name="Google Shape;696;p97"/>
          <p:cNvCxnSpPr/>
          <p:nvPr/>
        </p:nvCxnSpPr>
        <p:spPr>
          <a:xfrm rot="10800000">
            <a:off x="3233738" y="1962000"/>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97" name="Google Shape;697;p97"/>
          <p:cNvCxnSpPr/>
          <p:nvPr/>
        </p:nvCxnSpPr>
        <p:spPr>
          <a:xfrm rot="10800000">
            <a:off x="3662363" y="1962000"/>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98" name="Google Shape;698;p97"/>
          <p:cNvCxnSpPr/>
          <p:nvPr/>
        </p:nvCxnSpPr>
        <p:spPr>
          <a:xfrm rot="10800000">
            <a:off x="2396729"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699" name="Google Shape;699;p97"/>
          <p:cNvCxnSpPr/>
          <p:nvPr/>
        </p:nvCxnSpPr>
        <p:spPr>
          <a:xfrm rot="10800000">
            <a:off x="2819400"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00" name="Google Shape;700;p97"/>
          <p:cNvCxnSpPr/>
          <p:nvPr/>
        </p:nvCxnSpPr>
        <p:spPr>
          <a:xfrm rot="10800000">
            <a:off x="3224213"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01" name="Google Shape;701;p97"/>
          <p:cNvCxnSpPr/>
          <p:nvPr/>
        </p:nvCxnSpPr>
        <p:spPr>
          <a:xfrm rot="10800000">
            <a:off x="3662363" y="160124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702" name="Google Shape;702;p97"/>
          <p:cNvSpPr txBox="1"/>
          <p:nvPr/>
        </p:nvSpPr>
        <p:spPr>
          <a:xfrm>
            <a:off x="3534966" y="137517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3" name="Google Shape;703;p97"/>
          <p:cNvSpPr txBox="1"/>
          <p:nvPr/>
        </p:nvSpPr>
        <p:spPr>
          <a:xfrm>
            <a:off x="3086100" y="1345406"/>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4" name="Google Shape;704;p97"/>
          <p:cNvSpPr txBox="1"/>
          <p:nvPr/>
        </p:nvSpPr>
        <p:spPr>
          <a:xfrm>
            <a:off x="2268141" y="2106217"/>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5" name="Google Shape;705;p97"/>
          <p:cNvSpPr txBox="1"/>
          <p:nvPr/>
        </p:nvSpPr>
        <p:spPr>
          <a:xfrm>
            <a:off x="3537347" y="2081213"/>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6" name="Google Shape;706;p97"/>
          <p:cNvSpPr txBox="1"/>
          <p:nvPr/>
        </p:nvSpPr>
        <p:spPr>
          <a:xfrm>
            <a:off x="3102769" y="2084785"/>
            <a:ext cx="571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07" name="Google Shape;707;p97"/>
          <p:cNvSpPr txBox="1"/>
          <p:nvPr/>
        </p:nvSpPr>
        <p:spPr>
          <a:xfrm>
            <a:off x="2683669" y="208121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8" name="Google Shape;708;p97"/>
          <p:cNvSpPr txBox="1"/>
          <p:nvPr/>
        </p:nvSpPr>
        <p:spPr>
          <a:xfrm>
            <a:off x="2686050" y="1387079"/>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9" name="Google Shape;709;p97"/>
          <p:cNvSpPr txBox="1"/>
          <p:nvPr/>
        </p:nvSpPr>
        <p:spPr>
          <a:xfrm>
            <a:off x="2270522" y="1370410"/>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10" name="Google Shape;710;p97"/>
          <p:cNvSpPr txBox="1"/>
          <p:nvPr/>
        </p:nvSpPr>
        <p:spPr>
          <a:xfrm>
            <a:off x="1838325" y="1741886"/>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11" name="Google Shape;711;p97"/>
          <p:cNvSpPr txBox="1"/>
          <p:nvPr/>
        </p:nvSpPr>
        <p:spPr>
          <a:xfrm>
            <a:off x="3945731" y="1744267"/>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712" name="Google Shape;712;p97"/>
          <p:cNvCxnSpPr/>
          <p:nvPr/>
        </p:nvCxnSpPr>
        <p:spPr>
          <a:xfrm>
            <a:off x="3317082" y="2250281"/>
            <a:ext cx="151200" cy="0"/>
          </a:xfrm>
          <a:prstGeom prst="straightConnector1">
            <a:avLst/>
          </a:prstGeom>
          <a:noFill/>
          <a:ln w="12700" cap="flat" cmpd="sng">
            <a:solidFill>
              <a:schemeClr val="dk1"/>
            </a:solidFill>
            <a:prstDash val="solid"/>
            <a:miter lim="800000"/>
            <a:headEnd type="none" w="sm" len="sm"/>
            <a:tailEnd type="none" w="sm" len="sm"/>
          </a:ln>
        </p:spPr>
      </p:cxnSp>
      <p:cxnSp>
        <p:nvCxnSpPr>
          <p:cNvPr id="713" name="Google Shape;713;p97"/>
          <p:cNvCxnSpPr/>
          <p:nvPr/>
        </p:nvCxnSpPr>
        <p:spPr>
          <a:xfrm>
            <a:off x="3057526" y="2257425"/>
            <a:ext cx="150000" cy="0"/>
          </a:xfrm>
          <a:prstGeom prst="straightConnector1">
            <a:avLst/>
          </a:prstGeom>
          <a:noFill/>
          <a:ln w="12700" cap="flat" cmpd="sng">
            <a:solidFill>
              <a:schemeClr val="dk1"/>
            </a:solidFill>
            <a:prstDash val="solid"/>
            <a:miter lim="800000"/>
            <a:headEnd type="none" w="sm" len="sm"/>
            <a:tailEnd type="none" w="sm" len="sm"/>
          </a:ln>
        </p:spPr>
      </p:cxnSp>
      <p:cxnSp>
        <p:nvCxnSpPr>
          <p:cNvPr id="714" name="Google Shape;714;p97"/>
          <p:cNvCxnSpPr/>
          <p:nvPr/>
        </p:nvCxnSpPr>
        <p:spPr>
          <a:xfrm rot="10800000">
            <a:off x="3255169" y="234538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715" name="Google Shape;715;p97"/>
          <p:cNvSpPr/>
          <p:nvPr/>
        </p:nvSpPr>
        <p:spPr>
          <a:xfrm>
            <a:off x="3124201" y="2461023"/>
            <a:ext cx="26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16" name="Google Shape;716;p97"/>
          <p:cNvSpPr/>
          <p:nvPr/>
        </p:nvSpPr>
        <p:spPr>
          <a:xfrm>
            <a:off x="3368279" y="2112169"/>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17" name="Google Shape;717;p97"/>
          <p:cNvSpPr/>
          <p:nvPr/>
        </p:nvSpPr>
        <p:spPr>
          <a:xfrm>
            <a:off x="2878931" y="2124075"/>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98"/>
          <p:cNvSpPr txBox="1"/>
          <p:nvPr/>
        </p:nvSpPr>
        <p:spPr>
          <a:xfrm>
            <a:off x="1069975" y="914400"/>
            <a:ext cx="4188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700" b="1" i="0" u="none" strike="noStrike" cap="none">
                <a:solidFill>
                  <a:srgbClr val="0303BD"/>
                </a:solidFill>
                <a:latin typeface="Arial"/>
                <a:ea typeface="Arial"/>
                <a:cs typeface="Arial"/>
                <a:sym typeface="Arial"/>
              </a:rPr>
              <a:t>4 көміртегі атомы бар тізбектер</a:t>
            </a:r>
            <a:endParaRPr sz="1700" b="0" i="0" u="none" strike="noStrike" cap="none">
              <a:solidFill>
                <a:srgbClr val="000000"/>
              </a:solidFill>
              <a:latin typeface="Arial"/>
              <a:ea typeface="Arial"/>
              <a:cs typeface="Arial"/>
              <a:sym typeface="Arial"/>
            </a:endParaRPr>
          </a:p>
        </p:txBody>
      </p:sp>
      <p:sp>
        <p:nvSpPr>
          <p:cNvPr id="723" name="Google Shape;723;p98"/>
          <p:cNvSpPr txBox="1"/>
          <p:nvPr/>
        </p:nvSpPr>
        <p:spPr>
          <a:xfrm>
            <a:off x="2253854" y="1694260"/>
            <a:ext cx="289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cxnSp>
        <p:nvCxnSpPr>
          <p:cNvPr id="724" name="Google Shape;724;p98"/>
          <p:cNvCxnSpPr/>
          <p:nvPr/>
        </p:nvCxnSpPr>
        <p:spPr>
          <a:xfrm>
            <a:off x="2525316" y="1845469"/>
            <a:ext cx="171600" cy="57000"/>
          </a:xfrm>
          <a:prstGeom prst="straightConnector1">
            <a:avLst/>
          </a:prstGeom>
          <a:noFill/>
          <a:ln w="9525" cap="flat" cmpd="sng">
            <a:solidFill>
              <a:schemeClr val="accent1"/>
            </a:solidFill>
            <a:prstDash val="solid"/>
            <a:miter lim="800000"/>
            <a:headEnd type="none" w="sm" len="sm"/>
            <a:tailEnd type="none" w="sm" len="sm"/>
          </a:ln>
        </p:spPr>
      </p:cxnSp>
      <p:cxnSp>
        <p:nvCxnSpPr>
          <p:cNvPr id="725" name="Google Shape;725;p98"/>
          <p:cNvCxnSpPr/>
          <p:nvPr/>
        </p:nvCxnSpPr>
        <p:spPr>
          <a:xfrm>
            <a:off x="2911078" y="18669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26" name="Google Shape;726;p98"/>
          <p:cNvCxnSpPr/>
          <p:nvPr/>
        </p:nvCxnSpPr>
        <p:spPr>
          <a:xfrm>
            <a:off x="3346848" y="1874044"/>
            <a:ext cx="234600" cy="0"/>
          </a:xfrm>
          <a:prstGeom prst="straightConnector1">
            <a:avLst/>
          </a:prstGeom>
          <a:noFill/>
          <a:ln w="12700" cap="flat" cmpd="sng">
            <a:solidFill>
              <a:schemeClr val="dk1"/>
            </a:solidFill>
            <a:prstDash val="solid"/>
            <a:miter lim="800000"/>
            <a:headEnd type="none" w="sm" len="sm"/>
            <a:tailEnd type="none" w="sm" len="sm"/>
          </a:ln>
        </p:spPr>
      </p:cxnSp>
      <p:cxnSp>
        <p:nvCxnSpPr>
          <p:cNvPr id="727" name="Google Shape;727;p98"/>
          <p:cNvCxnSpPr/>
          <p:nvPr/>
        </p:nvCxnSpPr>
        <p:spPr>
          <a:xfrm>
            <a:off x="3746897" y="187404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28" name="Google Shape;728;p98"/>
          <p:cNvCxnSpPr/>
          <p:nvPr/>
        </p:nvCxnSpPr>
        <p:spPr>
          <a:xfrm>
            <a:off x="2483644" y="18811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29" name="Google Shape;729;p98"/>
          <p:cNvCxnSpPr/>
          <p:nvPr/>
        </p:nvCxnSpPr>
        <p:spPr>
          <a:xfrm>
            <a:off x="2074069" y="18657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30" name="Google Shape;730;p98"/>
          <p:cNvCxnSpPr/>
          <p:nvPr/>
        </p:nvCxnSpPr>
        <p:spPr>
          <a:xfrm rot="10800000">
            <a:off x="2396729" y="1976288"/>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1" name="Google Shape;731;p98"/>
          <p:cNvCxnSpPr/>
          <p:nvPr/>
        </p:nvCxnSpPr>
        <p:spPr>
          <a:xfrm rot="10800000">
            <a:off x="2819400" y="1972716"/>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2" name="Google Shape;732;p98"/>
          <p:cNvCxnSpPr/>
          <p:nvPr/>
        </p:nvCxnSpPr>
        <p:spPr>
          <a:xfrm rot="10800000">
            <a:off x="3233738" y="1962000"/>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3" name="Google Shape;733;p98"/>
          <p:cNvCxnSpPr/>
          <p:nvPr/>
        </p:nvCxnSpPr>
        <p:spPr>
          <a:xfrm rot="10800000">
            <a:off x="3662363" y="1962000"/>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4" name="Google Shape;734;p98"/>
          <p:cNvCxnSpPr/>
          <p:nvPr/>
        </p:nvCxnSpPr>
        <p:spPr>
          <a:xfrm rot="10800000">
            <a:off x="2396729"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5" name="Google Shape;735;p98"/>
          <p:cNvCxnSpPr/>
          <p:nvPr/>
        </p:nvCxnSpPr>
        <p:spPr>
          <a:xfrm rot="10800000">
            <a:off x="2819400"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6" name="Google Shape;736;p98"/>
          <p:cNvCxnSpPr/>
          <p:nvPr/>
        </p:nvCxnSpPr>
        <p:spPr>
          <a:xfrm rot="10800000">
            <a:off x="3224213"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737" name="Google Shape;737;p98"/>
          <p:cNvCxnSpPr/>
          <p:nvPr/>
        </p:nvCxnSpPr>
        <p:spPr>
          <a:xfrm rot="10800000">
            <a:off x="3662363" y="160124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738" name="Google Shape;738;p98"/>
          <p:cNvSpPr txBox="1"/>
          <p:nvPr/>
        </p:nvSpPr>
        <p:spPr>
          <a:xfrm>
            <a:off x="3534966" y="137517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39" name="Google Shape;739;p98"/>
          <p:cNvSpPr txBox="1"/>
          <p:nvPr/>
        </p:nvSpPr>
        <p:spPr>
          <a:xfrm>
            <a:off x="3086100" y="1345406"/>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0" name="Google Shape;740;p98"/>
          <p:cNvSpPr txBox="1"/>
          <p:nvPr/>
        </p:nvSpPr>
        <p:spPr>
          <a:xfrm>
            <a:off x="2268141" y="2106217"/>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1" name="Google Shape;741;p98"/>
          <p:cNvSpPr txBox="1"/>
          <p:nvPr/>
        </p:nvSpPr>
        <p:spPr>
          <a:xfrm>
            <a:off x="3537347" y="2081213"/>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2" name="Google Shape;742;p98"/>
          <p:cNvSpPr txBox="1"/>
          <p:nvPr/>
        </p:nvSpPr>
        <p:spPr>
          <a:xfrm>
            <a:off x="3102769" y="2084785"/>
            <a:ext cx="571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43" name="Google Shape;743;p98"/>
          <p:cNvSpPr txBox="1"/>
          <p:nvPr/>
        </p:nvSpPr>
        <p:spPr>
          <a:xfrm>
            <a:off x="2683669" y="208121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4" name="Google Shape;744;p98"/>
          <p:cNvSpPr txBox="1"/>
          <p:nvPr/>
        </p:nvSpPr>
        <p:spPr>
          <a:xfrm>
            <a:off x="2686050" y="1387079"/>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5" name="Google Shape;745;p98"/>
          <p:cNvSpPr txBox="1"/>
          <p:nvPr/>
        </p:nvSpPr>
        <p:spPr>
          <a:xfrm>
            <a:off x="2270522" y="1370410"/>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6" name="Google Shape;746;p98"/>
          <p:cNvSpPr txBox="1"/>
          <p:nvPr/>
        </p:nvSpPr>
        <p:spPr>
          <a:xfrm>
            <a:off x="1838325" y="1741886"/>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47" name="Google Shape;747;p98"/>
          <p:cNvSpPr txBox="1"/>
          <p:nvPr/>
        </p:nvSpPr>
        <p:spPr>
          <a:xfrm>
            <a:off x="3945731" y="1744267"/>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748" name="Google Shape;748;p98"/>
          <p:cNvCxnSpPr/>
          <p:nvPr/>
        </p:nvCxnSpPr>
        <p:spPr>
          <a:xfrm>
            <a:off x="3317082" y="2250281"/>
            <a:ext cx="151200" cy="0"/>
          </a:xfrm>
          <a:prstGeom prst="straightConnector1">
            <a:avLst/>
          </a:prstGeom>
          <a:noFill/>
          <a:ln w="12700" cap="flat" cmpd="sng">
            <a:solidFill>
              <a:schemeClr val="dk1"/>
            </a:solidFill>
            <a:prstDash val="solid"/>
            <a:miter lim="800000"/>
            <a:headEnd type="none" w="sm" len="sm"/>
            <a:tailEnd type="none" w="sm" len="sm"/>
          </a:ln>
        </p:spPr>
      </p:cxnSp>
      <p:cxnSp>
        <p:nvCxnSpPr>
          <p:cNvPr id="749" name="Google Shape;749;p98"/>
          <p:cNvCxnSpPr/>
          <p:nvPr/>
        </p:nvCxnSpPr>
        <p:spPr>
          <a:xfrm>
            <a:off x="5910263" y="1926431"/>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0" name="Google Shape;750;p98"/>
          <p:cNvCxnSpPr/>
          <p:nvPr/>
        </p:nvCxnSpPr>
        <p:spPr>
          <a:xfrm>
            <a:off x="6340079" y="1940719"/>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1" name="Google Shape;751;p98"/>
          <p:cNvCxnSpPr/>
          <p:nvPr/>
        </p:nvCxnSpPr>
        <p:spPr>
          <a:xfrm rot="10800000">
            <a:off x="5843588" y="2017013"/>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752" name="Google Shape;752;p98"/>
          <p:cNvCxnSpPr/>
          <p:nvPr/>
        </p:nvCxnSpPr>
        <p:spPr>
          <a:xfrm>
            <a:off x="5530454" y="1926431"/>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3" name="Google Shape;753;p98"/>
          <p:cNvCxnSpPr/>
          <p:nvPr/>
        </p:nvCxnSpPr>
        <p:spPr>
          <a:xfrm>
            <a:off x="3057526" y="2257425"/>
            <a:ext cx="150000" cy="0"/>
          </a:xfrm>
          <a:prstGeom prst="straightConnector1">
            <a:avLst/>
          </a:prstGeom>
          <a:noFill/>
          <a:ln w="12700" cap="flat" cmpd="sng">
            <a:solidFill>
              <a:schemeClr val="dk1"/>
            </a:solidFill>
            <a:prstDash val="solid"/>
            <a:miter lim="800000"/>
            <a:headEnd type="none" w="sm" len="sm"/>
            <a:tailEnd type="none" w="sm" len="sm"/>
          </a:ln>
        </p:spPr>
      </p:cxnSp>
      <p:cxnSp>
        <p:nvCxnSpPr>
          <p:cNvPr id="754" name="Google Shape;754;p98"/>
          <p:cNvCxnSpPr/>
          <p:nvPr/>
        </p:nvCxnSpPr>
        <p:spPr>
          <a:xfrm rot="10800000">
            <a:off x="3255169" y="234538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755" name="Google Shape;755;p98"/>
          <p:cNvSpPr/>
          <p:nvPr/>
        </p:nvSpPr>
        <p:spPr>
          <a:xfrm>
            <a:off x="3124201" y="2461023"/>
            <a:ext cx="26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56" name="Google Shape;756;p98"/>
          <p:cNvSpPr/>
          <p:nvPr/>
        </p:nvSpPr>
        <p:spPr>
          <a:xfrm>
            <a:off x="3368279" y="2112169"/>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57" name="Google Shape;757;p98"/>
          <p:cNvSpPr/>
          <p:nvPr/>
        </p:nvSpPr>
        <p:spPr>
          <a:xfrm>
            <a:off x="2878931" y="2124075"/>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58" name="Google Shape;758;p98"/>
          <p:cNvSpPr txBox="1"/>
          <p:nvPr/>
        </p:nvSpPr>
        <p:spPr>
          <a:xfrm>
            <a:off x="4859325" y="948925"/>
            <a:ext cx="36300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700" b="1" i="0" u="none" strike="noStrike" cap="none">
                <a:solidFill>
                  <a:srgbClr val="0303BD"/>
                </a:solidFill>
                <a:latin typeface="Arial"/>
                <a:ea typeface="Arial"/>
                <a:cs typeface="Arial"/>
                <a:sym typeface="Arial"/>
              </a:rPr>
              <a:t>3 көміртегі атомы бар тізбектер</a:t>
            </a:r>
            <a:endParaRPr sz="1700" b="0" i="0" u="none" strike="noStrike" cap="none">
              <a:solidFill>
                <a:srgbClr val="000000"/>
              </a:solidFill>
              <a:latin typeface="Arial"/>
              <a:ea typeface="Arial"/>
              <a:cs typeface="Arial"/>
              <a:sym typeface="Arial"/>
            </a:endParaRPr>
          </a:p>
        </p:txBody>
      </p:sp>
      <p:sp>
        <p:nvSpPr>
          <p:cNvPr id="759" name="Google Shape;759;p98"/>
          <p:cNvSpPr txBox="1"/>
          <p:nvPr/>
        </p:nvSpPr>
        <p:spPr>
          <a:xfrm>
            <a:off x="6087666" y="2139554"/>
            <a:ext cx="571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60" name="Google Shape;760;p98"/>
          <p:cNvSpPr txBox="1"/>
          <p:nvPr/>
        </p:nvSpPr>
        <p:spPr>
          <a:xfrm>
            <a:off x="5715000" y="1772841"/>
            <a:ext cx="5190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61" name="Google Shape;761;p98"/>
          <p:cNvSpPr/>
          <p:nvPr/>
        </p:nvSpPr>
        <p:spPr>
          <a:xfrm>
            <a:off x="6101954" y="1788319"/>
            <a:ext cx="2775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62" name="Google Shape;762;p98"/>
          <p:cNvSpPr/>
          <p:nvPr/>
        </p:nvSpPr>
        <p:spPr>
          <a:xfrm>
            <a:off x="6521054" y="1794272"/>
            <a:ext cx="2775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cxnSp>
        <p:nvCxnSpPr>
          <p:cNvPr id="763" name="Google Shape;763;p98"/>
          <p:cNvCxnSpPr/>
          <p:nvPr/>
        </p:nvCxnSpPr>
        <p:spPr>
          <a:xfrm rot="10800000">
            <a:off x="6234113" y="1646719"/>
            <a:ext cx="0" cy="179700"/>
          </a:xfrm>
          <a:prstGeom prst="straightConnector1">
            <a:avLst/>
          </a:prstGeom>
          <a:noFill/>
          <a:ln w="12700" cap="flat" cmpd="sng">
            <a:solidFill>
              <a:schemeClr val="dk1"/>
            </a:solidFill>
            <a:prstDash val="solid"/>
            <a:miter lim="800000"/>
            <a:headEnd type="none" w="sm" len="sm"/>
            <a:tailEnd type="none" w="sm" len="sm"/>
          </a:ln>
        </p:spPr>
      </p:cxnSp>
      <p:cxnSp>
        <p:nvCxnSpPr>
          <p:cNvPr id="764" name="Google Shape;764;p98"/>
          <p:cNvCxnSpPr/>
          <p:nvPr/>
        </p:nvCxnSpPr>
        <p:spPr>
          <a:xfrm rot="10800000">
            <a:off x="6653213" y="2040826"/>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765" name="Google Shape;765;p98"/>
          <p:cNvCxnSpPr/>
          <p:nvPr/>
        </p:nvCxnSpPr>
        <p:spPr>
          <a:xfrm rot="10800000">
            <a:off x="6655594" y="1663398"/>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766" name="Google Shape;766;p98"/>
          <p:cNvCxnSpPr/>
          <p:nvPr/>
        </p:nvCxnSpPr>
        <p:spPr>
          <a:xfrm>
            <a:off x="6761560" y="1939529"/>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67" name="Google Shape;767;p98"/>
          <p:cNvCxnSpPr/>
          <p:nvPr/>
        </p:nvCxnSpPr>
        <p:spPr>
          <a:xfrm>
            <a:off x="6309122" y="2303860"/>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68" name="Google Shape;768;p98"/>
          <p:cNvCxnSpPr/>
          <p:nvPr/>
        </p:nvCxnSpPr>
        <p:spPr>
          <a:xfrm rot="10800000">
            <a:off x="5843588" y="1637204"/>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769" name="Google Shape;769;p98"/>
          <p:cNvCxnSpPr/>
          <p:nvPr/>
        </p:nvCxnSpPr>
        <p:spPr>
          <a:xfrm rot="10800000">
            <a:off x="6249591" y="2401586"/>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770" name="Google Shape;770;p98"/>
          <p:cNvCxnSpPr/>
          <p:nvPr/>
        </p:nvCxnSpPr>
        <p:spPr>
          <a:xfrm rot="10800000">
            <a:off x="6234113" y="2017013"/>
            <a:ext cx="0" cy="178500"/>
          </a:xfrm>
          <a:prstGeom prst="straightConnector1">
            <a:avLst/>
          </a:prstGeom>
          <a:noFill/>
          <a:ln w="12700" cap="flat" cmpd="sng">
            <a:solidFill>
              <a:schemeClr val="dk1"/>
            </a:solidFill>
            <a:prstDash val="solid"/>
            <a:miter lim="800000"/>
            <a:headEnd type="none" w="sm" len="sm"/>
            <a:tailEnd type="none" w="sm" len="sm"/>
          </a:ln>
        </p:spPr>
      </p:cxnSp>
      <p:sp>
        <p:nvSpPr>
          <p:cNvPr id="771" name="Google Shape;771;p98"/>
          <p:cNvSpPr/>
          <p:nvPr/>
        </p:nvSpPr>
        <p:spPr>
          <a:xfrm>
            <a:off x="6513911" y="2189561"/>
            <a:ext cx="26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2" name="Google Shape;772;p98"/>
          <p:cNvSpPr/>
          <p:nvPr/>
        </p:nvSpPr>
        <p:spPr>
          <a:xfrm>
            <a:off x="6359129" y="2170511"/>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3" name="Google Shape;773;p98"/>
          <p:cNvSpPr/>
          <p:nvPr/>
        </p:nvSpPr>
        <p:spPr>
          <a:xfrm>
            <a:off x="5841206" y="2184797"/>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4" name="Google Shape;774;p98"/>
          <p:cNvSpPr/>
          <p:nvPr/>
        </p:nvSpPr>
        <p:spPr>
          <a:xfrm>
            <a:off x="6138863" y="2571750"/>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5" name="Google Shape;775;p98"/>
          <p:cNvSpPr/>
          <p:nvPr/>
        </p:nvSpPr>
        <p:spPr>
          <a:xfrm>
            <a:off x="6935392" y="1819275"/>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6" name="Google Shape;776;p98"/>
          <p:cNvSpPr/>
          <p:nvPr/>
        </p:nvSpPr>
        <p:spPr>
          <a:xfrm>
            <a:off x="6541294" y="1426369"/>
            <a:ext cx="2643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7" name="Google Shape;777;p98"/>
          <p:cNvSpPr/>
          <p:nvPr/>
        </p:nvSpPr>
        <p:spPr>
          <a:xfrm>
            <a:off x="6117431" y="1397794"/>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78" name="Google Shape;778;p98"/>
          <p:cNvSpPr/>
          <p:nvPr/>
        </p:nvSpPr>
        <p:spPr>
          <a:xfrm>
            <a:off x="5726906" y="1397794"/>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9" name="Google Shape;779;p98"/>
          <p:cNvSpPr/>
          <p:nvPr/>
        </p:nvSpPr>
        <p:spPr>
          <a:xfrm>
            <a:off x="5307806" y="1799035"/>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80" name="Google Shape;780;p98"/>
          <p:cNvSpPr/>
          <p:nvPr/>
        </p:nvSpPr>
        <p:spPr>
          <a:xfrm>
            <a:off x="5711429" y="2155031"/>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781" name="Google Shape;781;p98"/>
          <p:cNvCxnSpPr/>
          <p:nvPr/>
        </p:nvCxnSpPr>
        <p:spPr>
          <a:xfrm>
            <a:off x="6024563" y="2312194"/>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82" name="Google Shape;782;p98"/>
          <p:cNvCxnSpPr/>
          <p:nvPr/>
        </p:nvCxnSpPr>
        <p:spPr>
          <a:xfrm>
            <a:off x="6060281" y="1531144"/>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83" name="Google Shape;783;p98"/>
          <p:cNvCxnSpPr/>
          <p:nvPr/>
        </p:nvCxnSpPr>
        <p:spPr>
          <a:xfrm rot="10800000">
            <a:off x="6222113" y="1353675"/>
            <a:ext cx="12000" cy="122700"/>
          </a:xfrm>
          <a:prstGeom prst="straightConnector1">
            <a:avLst/>
          </a:prstGeom>
          <a:noFill/>
          <a:ln w="12700" cap="flat" cmpd="sng">
            <a:solidFill>
              <a:schemeClr val="dk1"/>
            </a:solidFill>
            <a:prstDash val="solid"/>
            <a:miter lim="800000"/>
            <a:headEnd type="none" w="sm" len="sm"/>
            <a:tailEnd type="none" w="sm" len="sm"/>
          </a:ln>
        </p:spPr>
      </p:cxnSp>
      <p:cxnSp>
        <p:nvCxnSpPr>
          <p:cNvPr id="784" name="Google Shape;784;p98"/>
          <p:cNvCxnSpPr/>
          <p:nvPr/>
        </p:nvCxnSpPr>
        <p:spPr>
          <a:xfrm>
            <a:off x="6296025" y="1531144"/>
            <a:ext cx="114300" cy="0"/>
          </a:xfrm>
          <a:prstGeom prst="straightConnector1">
            <a:avLst/>
          </a:prstGeom>
          <a:noFill/>
          <a:ln w="12700" cap="flat" cmpd="sng">
            <a:solidFill>
              <a:schemeClr val="dk1"/>
            </a:solidFill>
            <a:prstDash val="solid"/>
            <a:miter lim="800000"/>
            <a:headEnd type="none" w="sm" len="sm"/>
            <a:tailEnd type="none" w="sm" len="sm"/>
          </a:ln>
        </p:spPr>
      </p:cxnSp>
      <p:sp>
        <p:nvSpPr>
          <p:cNvPr id="785" name="Google Shape;785;p98"/>
          <p:cNvSpPr/>
          <p:nvPr/>
        </p:nvSpPr>
        <p:spPr>
          <a:xfrm>
            <a:off x="5876925" y="1396604"/>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86" name="Google Shape;786;p98"/>
          <p:cNvSpPr/>
          <p:nvPr/>
        </p:nvSpPr>
        <p:spPr>
          <a:xfrm>
            <a:off x="6096001" y="1150144"/>
            <a:ext cx="26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87" name="Google Shape;787;p98"/>
          <p:cNvSpPr/>
          <p:nvPr/>
        </p:nvSpPr>
        <p:spPr>
          <a:xfrm>
            <a:off x="6316267" y="1406129"/>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88" name="Google Shape;788;p98"/>
          <p:cNvSpPr txBox="1"/>
          <p:nvPr/>
        </p:nvSpPr>
        <p:spPr>
          <a:xfrm>
            <a:off x="2396729" y="3200401"/>
            <a:ext cx="202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789" name="Google Shape;789;p98"/>
          <p:cNvSpPr txBox="1"/>
          <p:nvPr/>
        </p:nvSpPr>
        <p:spPr>
          <a:xfrm>
            <a:off x="2664619" y="1701404"/>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90" name="Google Shape;790;p98"/>
          <p:cNvSpPr txBox="1"/>
          <p:nvPr/>
        </p:nvSpPr>
        <p:spPr>
          <a:xfrm>
            <a:off x="3099197" y="1700213"/>
            <a:ext cx="304800" cy="345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91" name="Google Shape;791;p98"/>
          <p:cNvSpPr txBox="1"/>
          <p:nvPr/>
        </p:nvSpPr>
        <p:spPr>
          <a:xfrm>
            <a:off x="3512344" y="1694260"/>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92" name="Google Shape;792;p98"/>
          <p:cNvSpPr/>
          <p:nvPr/>
        </p:nvSpPr>
        <p:spPr>
          <a:xfrm>
            <a:off x="3317082" y="114300"/>
            <a:ext cx="2256300" cy="577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Изомерзм</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99"/>
          <p:cNvSpPr txBox="1"/>
          <p:nvPr/>
        </p:nvSpPr>
        <p:spPr>
          <a:xfrm>
            <a:off x="2253854" y="1694260"/>
            <a:ext cx="2685900" cy="62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    C    C    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98" name="Google Shape;798;p99"/>
          <p:cNvCxnSpPr/>
          <p:nvPr/>
        </p:nvCxnSpPr>
        <p:spPr>
          <a:xfrm>
            <a:off x="2525316" y="1845469"/>
            <a:ext cx="171600" cy="57000"/>
          </a:xfrm>
          <a:prstGeom prst="straightConnector1">
            <a:avLst/>
          </a:prstGeom>
          <a:noFill/>
          <a:ln w="9525" cap="flat" cmpd="sng">
            <a:solidFill>
              <a:schemeClr val="accent1"/>
            </a:solidFill>
            <a:prstDash val="solid"/>
            <a:miter lim="800000"/>
            <a:headEnd type="none" w="sm" len="sm"/>
            <a:tailEnd type="none" w="sm" len="sm"/>
          </a:ln>
        </p:spPr>
      </p:cxnSp>
      <p:cxnSp>
        <p:nvCxnSpPr>
          <p:cNvPr id="799" name="Google Shape;799;p99"/>
          <p:cNvCxnSpPr/>
          <p:nvPr/>
        </p:nvCxnSpPr>
        <p:spPr>
          <a:xfrm>
            <a:off x="2911078" y="18669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00" name="Google Shape;800;p99"/>
          <p:cNvCxnSpPr/>
          <p:nvPr/>
        </p:nvCxnSpPr>
        <p:spPr>
          <a:xfrm>
            <a:off x="3346848" y="1874044"/>
            <a:ext cx="234600" cy="0"/>
          </a:xfrm>
          <a:prstGeom prst="straightConnector1">
            <a:avLst/>
          </a:prstGeom>
          <a:noFill/>
          <a:ln w="12700" cap="flat" cmpd="sng">
            <a:solidFill>
              <a:schemeClr val="dk1"/>
            </a:solidFill>
            <a:prstDash val="solid"/>
            <a:miter lim="800000"/>
            <a:headEnd type="none" w="sm" len="sm"/>
            <a:tailEnd type="none" w="sm" len="sm"/>
          </a:ln>
        </p:spPr>
      </p:cxnSp>
      <p:cxnSp>
        <p:nvCxnSpPr>
          <p:cNvPr id="801" name="Google Shape;801;p99"/>
          <p:cNvCxnSpPr/>
          <p:nvPr/>
        </p:nvCxnSpPr>
        <p:spPr>
          <a:xfrm>
            <a:off x="3746897" y="187404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02" name="Google Shape;802;p99"/>
          <p:cNvCxnSpPr/>
          <p:nvPr/>
        </p:nvCxnSpPr>
        <p:spPr>
          <a:xfrm>
            <a:off x="2483644" y="18811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03" name="Google Shape;803;p99"/>
          <p:cNvCxnSpPr/>
          <p:nvPr/>
        </p:nvCxnSpPr>
        <p:spPr>
          <a:xfrm>
            <a:off x="2074069" y="18657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04" name="Google Shape;804;p99"/>
          <p:cNvCxnSpPr/>
          <p:nvPr/>
        </p:nvCxnSpPr>
        <p:spPr>
          <a:xfrm rot="10800000">
            <a:off x="2396729" y="1976288"/>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05" name="Google Shape;805;p99"/>
          <p:cNvCxnSpPr/>
          <p:nvPr/>
        </p:nvCxnSpPr>
        <p:spPr>
          <a:xfrm rot="10800000">
            <a:off x="2819400" y="1972716"/>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06" name="Google Shape;806;p99"/>
          <p:cNvCxnSpPr/>
          <p:nvPr/>
        </p:nvCxnSpPr>
        <p:spPr>
          <a:xfrm rot="10800000">
            <a:off x="3233738" y="1962000"/>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07" name="Google Shape;807;p99"/>
          <p:cNvCxnSpPr/>
          <p:nvPr/>
        </p:nvCxnSpPr>
        <p:spPr>
          <a:xfrm rot="10800000">
            <a:off x="3662363" y="1962000"/>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08" name="Google Shape;808;p99"/>
          <p:cNvCxnSpPr/>
          <p:nvPr/>
        </p:nvCxnSpPr>
        <p:spPr>
          <a:xfrm rot="10800000">
            <a:off x="2396729"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09" name="Google Shape;809;p99"/>
          <p:cNvCxnSpPr/>
          <p:nvPr/>
        </p:nvCxnSpPr>
        <p:spPr>
          <a:xfrm rot="10800000">
            <a:off x="2819400"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10" name="Google Shape;810;p99"/>
          <p:cNvCxnSpPr/>
          <p:nvPr/>
        </p:nvCxnSpPr>
        <p:spPr>
          <a:xfrm rot="10800000">
            <a:off x="3224213" y="1601241"/>
            <a:ext cx="0" cy="171600"/>
          </a:xfrm>
          <a:prstGeom prst="straightConnector1">
            <a:avLst/>
          </a:prstGeom>
          <a:noFill/>
          <a:ln w="12700" cap="flat" cmpd="sng">
            <a:solidFill>
              <a:schemeClr val="dk1"/>
            </a:solidFill>
            <a:prstDash val="solid"/>
            <a:miter lim="800000"/>
            <a:headEnd type="none" w="sm" len="sm"/>
            <a:tailEnd type="none" w="sm" len="sm"/>
          </a:ln>
        </p:spPr>
      </p:cxnSp>
      <p:cxnSp>
        <p:nvCxnSpPr>
          <p:cNvPr id="811" name="Google Shape;811;p99"/>
          <p:cNvCxnSpPr/>
          <p:nvPr/>
        </p:nvCxnSpPr>
        <p:spPr>
          <a:xfrm rot="10800000">
            <a:off x="3662363" y="160124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812" name="Google Shape;812;p99"/>
          <p:cNvSpPr txBox="1"/>
          <p:nvPr/>
        </p:nvSpPr>
        <p:spPr>
          <a:xfrm>
            <a:off x="3534966" y="137517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3" name="Google Shape;813;p99"/>
          <p:cNvSpPr txBox="1"/>
          <p:nvPr/>
        </p:nvSpPr>
        <p:spPr>
          <a:xfrm>
            <a:off x="3086100" y="1345406"/>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4" name="Google Shape;814;p99"/>
          <p:cNvSpPr txBox="1"/>
          <p:nvPr/>
        </p:nvSpPr>
        <p:spPr>
          <a:xfrm>
            <a:off x="2268141" y="2106217"/>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5" name="Google Shape;815;p99"/>
          <p:cNvSpPr txBox="1"/>
          <p:nvPr/>
        </p:nvSpPr>
        <p:spPr>
          <a:xfrm>
            <a:off x="3537347" y="2081213"/>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6" name="Google Shape;816;p99"/>
          <p:cNvSpPr txBox="1"/>
          <p:nvPr/>
        </p:nvSpPr>
        <p:spPr>
          <a:xfrm>
            <a:off x="3102769" y="2084785"/>
            <a:ext cx="571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817" name="Google Shape;817;p99"/>
          <p:cNvSpPr txBox="1"/>
          <p:nvPr/>
        </p:nvSpPr>
        <p:spPr>
          <a:xfrm>
            <a:off x="2683669" y="2081213"/>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8" name="Google Shape;818;p99"/>
          <p:cNvSpPr txBox="1"/>
          <p:nvPr/>
        </p:nvSpPr>
        <p:spPr>
          <a:xfrm>
            <a:off x="2686050" y="1387079"/>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9" name="Google Shape;819;p99"/>
          <p:cNvSpPr txBox="1"/>
          <p:nvPr/>
        </p:nvSpPr>
        <p:spPr>
          <a:xfrm>
            <a:off x="2270522" y="1370410"/>
            <a:ext cx="5715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20" name="Google Shape;820;p99"/>
          <p:cNvSpPr txBox="1"/>
          <p:nvPr/>
        </p:nvSpPr>
        <p:spPr>
          <a:xfrm>
            <a:off x="1838325" y="1741886"/>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21" name="Google Shape;821;p99"/>
          <p:cNvSpPr txBox="1"/>
          <p:nvPr/>
        </p:nvSpPr>
        <p:spPr>
          <a:xfrm>
            <a:off x="3945731" y="1744267"/>
            <a:ext cx="571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822" name="Google Shape;822;p99"/>
          <p:cNvCxnSpPr/>
          <p:nvPr/>
        </p:nvCxnSpPr>
        <p:spPr>
          <a:xfrm>
            <a:off x="3317082" y="2250281"/>
            <a:ext cx="151200" cy="0"/>
          </a:xfrm>
          <a:prstGeom prst="straightConnector1">
            <a:avLst/>
          </a:prstGeom>
          <a:noFill/>
          <a:ln w="12700" cap="flat" cmpd="sng">
            <a:solidFill>
              <a:schemeClr val="dk1"/>
            </a:solidFill>
            <a:prstDash val="solid"/>
            <a:miter lim="800000"/>
            <a:headEnd type="none" w="sm" len="sm"/>
            <a:tailEnd type="none" w="sm" len="sm"/>
          </a:ln>
        </p:spPr>
      </p:cxnSp>
      <p:cxnSp>
        <p:nvCxnSpPr>
          <p:cNvPr id="823" name="Google Shape;823;p99"/>
          <p:cNvCxnSpPr/>
          <p:nvPr/>
        </p:nvCxnSpPr>
        <p:spPr>
          <a:xfrm>
            <a:off x="3057526" y="2257425"/>
            <a:ext cx="150000" cy="0"/>
          </a:xfrm>
          <a:prstGeom prst="straightConnector1">
            <a:avLst/>
          </a:prstGeom>
          <a:noFill/>
          <a:ln w="12700" cap="flat" cmpd="sng">
            <a:solidFill>
              <a:schemeClr val="dk1"/>
            </a:solidFill>
            <a:prstDash val="solid"/>
            <a:miter lim="800000"/>
            <a:headEnd type="none" w="sm" len="sm"/>
            <a:tailEnd type="none" w="sm" len="sm"/>
          </a:ln>
        </p:spPr>
      </p:cxnSp>
      <p:cxnSp>
        <p:nvCxnSpPr>
          <p:cNvPr id="824" name="Google Shape;824;p99"/>
          <p:cNvCxnSpPr/>
          <p:nvPr/>
        </p:nvCxnSpPr>
        <p:spPr>
          <a:xfrm rot="10800000">
            <a:off x="3255169" y="2345381"/>
            <a:ext cx="0" cy="171600"/>
          </a:xfrm>
          <a:prstGeom prst="straightConnector1">
            <a:avLst/>
          </a:prstGeom>
          <a:noFill/>
          <a:ln w="12700" cap="flat" cmpd="sng">
            <a:solidFill>
              <a:schemeClr val="dk1"/>
            </a:solidFill>
            <a:prstDash val="solid"/>
            <a:miter lim="800000"/>
            <a:headEnd type="none" w="sm" len="sm"/>
            <a:tailEnd type="none" w="sm" len="sm"/>
          </a:ln>
        </p:spPr>
      </p:cxnSp>
      <p:sp>
        <p:nvSpPr>
          <p:cNvPr id="825" name="Google Shape;825;p99"/>
          <p:cNvSpPr/>
          <p:nvPr/>
        </p:nvSpPr>
        <p:spPr>
          <a:xfrm>
            <a:off x="3124201" y="2461023"/>
            <a:ext cx="26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26" name="Google Shape;826;p99"/>
          <p:cNvSpPr/>
          <p:nvPr/>
        </p:nvSpPr>
        <p:spPr>
          <a:xfrm>
            <a:off x="3368279" y="2112169"/>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27" name="Google Shape;827;p99"/>
          <p:cNvSpPr/>
          <p:nvPr/>
        </p:nvSpPr>
        <p:spPr>
          <a:xfrm>
            <a:off x="2878931" y="2124075"/>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28" name="Google Shape;828;p99"/>
          <p:cNvSpPr/>
          <p:nvPr/>
        </p:nvSpPr>
        <p:spPr>
          <a:xfrm>
            <a:off x="6541294" y="1426369"/>
            <a:ext cx="1869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829" name="Google Shape;829;p99"/>
          <p:cNvSpPr/>
          <p:nvPr/>
        </p:nvSpPr>
        <p:spPr>
          <a:xfrm>
            <a:off x="6117431" y="1397794"/>
            <a:ext cx="1869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830" name="Google Shape;830;p99"/>
          <p:cNvSpPr/>
          <p:nvPr/>
        </p:nvSpPr>
        <p:spPr>
          <a:xfrm>
            <a:off x="5726906" y="1397794"/>
            <a:ext cx="1869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831" name="Google Shape;831;p99"/>
          <p:cNvSpPr txBox="1"/>
          <p:nvPr/>
        </p:nvSpPr>
        <p:spPr>
          <a:xfrm>
            <a:off x="1885950" y="3086100"/>
            <a:ext cx="5049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C</a:t>
            </a:r>
            <a:r>
              <a:rPr lang="ru" sz="1400" b="0" i="0" u="none" strike="noStrike" cap="none" baseline="-25000">
                <a:solidFill>
                  <a:schemeClr val="dk1"/>
                </a:solidFill>
                <a:latin typeface="Arial"/>
                <a:ea typeface="Arial"/>
                <a:cs typeface="Arial"/>
                <a:sym typeface="Arial"/>
              </a:rPr>
              <a:t>5</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12</a:t>
            </a:r>
            <a:r>
              <a:rPr lang="ru" sz="1400" b="0" i="0" u="none" strike="noStrike" cap="none">
                <a:solidFill>
                  <a:schemeClr val="dk1"/>
                </a:solidFill>
                <a:latin typeface="Arial"/>
                <a:ea typeface="Arial"/>
                <a:cs typeface="Arial"/>
                <a:sym typeface="Arial"/>
              </a:rPr>
              <a:t> молекуласының үш изомері бар </a:t>
            </a:r>
            <a:endParaRPr sz="1400" b="0" i="0" u="none" strike="noStrike" cap="none">
              <a:solidFill>
                <a:schemeClr val="dk1"/>
              </a:solidFill>
              <a:latin typeface="Arial"/>
              <a:ea typeface="Arial"/>
              <a:cs typeface="Arial"/>
              <a:sym typeface="Arial"/>
            </a:endParaRPr>
          </a:p>
        </p:txBody>
      </p:sp>
      <p:cxnSp>
        <p:nvCxnSpPr>
          <p:cNvPr id="832" name="Google Shape;832;p99"/>
          <p:cNvCxnSpPr/>
          <p:nvPr/>
        </p:nvCxnSpPr>
        <p:spPr>
          <a:xfrm>
            <a:off x="5692379" y="20562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33" name="Google Shape;833;p99"/>
          <p:cNvCxnSpPr/>
          <p:nvPr/>
        </p:nvCxnSpPr>
        <p:spPr>
          <a:xfrm>
            <a:off x="6122194" y="2070497"/>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34" name="Google Shape;834;p99"/>
          <p:cNvCxnSpPr/>
          <p:nvPr/>
        </p:nvCxnSpPr>
        <p:spPr>
          <a:xfrm rot="10800000">
            <a:off x="5625704" y="2146792"/>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835" name="Google Shape;835;p99"/>
          <p:cNvCxnSpPr/>
          <p:nvPr/>
        </p:nvCxnSpPr>
        <p:spPr>
          <a:xfrm>
            <a:off x="5312569" y="2056210"/>
            <a:ext cx="228600" cy="0"/>
          </a:xfrm>
          <a:prstGeom prst="straightConnector1">
            <a:avLst/>
          </a:prstGeom>
          <a:noFill/>
          <a:ln w="12700" cap="flat" cmpd="sng">
            <a:solidFill>
              <a:schemeClr val="dk1"/>
            </a:solidFill>
            <a:prstDash val="solid"/>
            <a:miter lim="800000"/>
            <a:headEnd type="none" w="sm" len="sm"/>
            <a:tailEnd type="none" w="sm" len="sm"/>
          </a:ln>
        </p:spPr>
      </p:cxnSp>
      <p:sp>
        <p:nvSpPr>
          <p:cNvPr id="836" name="Google Shape;836;p99"/>
          <p:cNvSpPr txBox="1"/>
          <p:nvPr/>
        </p:nvSpPr>
        <p:spPr>
          <a:xfrm>
            <a:off x="5869781" y="2269332"/>
            <a:ext cx="571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837" name="Google Shape;837;p99"/>
          <p:cNvSpPr txBox="1"/>
          <p:nvPr/>
        </p:nvSpPr>
        <p:spPr>
          <a:xfrm>
            <a:off x="5497116" y="1902619"/>
            <a:ext cx="5190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838" name="Google Shape;838;p99"/>
          <p:cNvSpPr/>
          <p:nvPr/>
        </p:nvSpPr>
        <p:spPr>
          <a:xfrm>
            <a:off x="5884069" y="1918097"/>
            <a:ext cx="2775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839" name="Google Shape;839;p99"/>
          <p:cNvSpPr/>
          <p:nvPr/>
        </p:nvSpPr>
        <p:spPr>
          <a:xfrm>
            <a:off x="6303169" y="1924050"/>
            <a:ext cx="2775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cxnSp>
        <p:nvCxnSpPr>
          <p:cNvPr id="840" name="Google Shape;840;p99"/>
          <p:cNvCxnSpPr/>
          <p:nvPr/>
        </p:nvCxnSpPr>
        <p:spPr>
          <a:xfrm rot="10800000">
            <a:off x="6016229" y="1776498"/>
            <a:ext cx="0" cy="179700"/>
          </a:xfrm>
          <a:prstGeom prst="straightConnector1">
            <a:avLst/>
          </a:prstGeom>
          <a:noFill/>
          <a:ln w="12700" cap="flat" cmpd="sng">
            <a:solidFill>
              <a:schemeClr val="dk1"/>
            </a:solidFill>
            <a:prstDash val="solid"/>
            <a:miter lim="800000"/>
            <a:headEnd type="none" w="sm" len="sm"/>
            <a:tailEnd type="none" w="sm" len="sm"/>
          </a:ln>
        </p:spPr>
      </p:cxnSp>
      <p:cxnSp>
        <p:nvCxnSpPr>
          <p:cNvPr id="841" name="Google Shape;841;p99"/>
          <p:cNvCxnSpPr/>
          <p:nvPr/>
        </p:nvCxnSpPr>
        <p:spPr>
          <a:xfrm rot="10800000">
            <a:off x="6435329" y="2170604"/>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842" name="Google Shape;842;p99"/>
          <p:cNvCxnSpPr/>
          <p:nvPr/>
        </p:nvCxnSpPr>
        <p:spPr>
          <a:xfrm rot="10800000">
            <a:off x="6437710" y="1793176"/>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843" name="Google Shape;843;p99"/>
          <p:cNvCxnSpPr/>
          <p:nvPr/>
        </p:nvCxnSpPr>
        <p:spPr>
          <a:xfrm>
            <a:off x="6543675" y="2069306"/>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844" name="Google Shape;844;p99"/>
          <p:cNvCxnSpPr/>
          <p:nvPr/>
        </p:nvCxnSpPr>
        <p:spPr>
          <a:xfrm>
            <a:off x="6091238" y="2433638"/>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845" name="Google Shape;845;p99"/>
          <p:cNvCxnSpPr/>
          <p:nvPr/>
        </p:nvCxnSpPr>
        <p:spPr>
          <a:xfrm rot="10800000">
            <a:off x="5625704" y="1766982"/>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846" name="Google Shape;846;p99"/>
          <p:cNvCxnSpPr/>
          <p:nvPr/>
        </p:nvCxnSpPr>
        <p:spPr>
          <a:xfrm rot="10800000">
            <a:off x="6031706" y="2531363"/>
            <a:ext cx="0" cy="178500"/>
          </a:xfrm>
          <a:prstGeom prst="straightConnector1">
            <a:avLst/>
          </a:prstGeom>
          <a:noFill/>
          <a:ln w="12700" cap="flat" cmpd="sng">
            <a:solidFill>
              <a:schemeClr val="dk1"/>
            </a:solidFill>
            <a:prstDash val="solid"/>
            <a:miter lim="800000"/>
            <a:headEnd type="none" w="sm" len="sm"/>
            <a:tailEnd type="none" w="sm" len="sm"/>
          </a:ln>
        </p:spPr>
      </p:cxnSp>
      <p:cxnSp>
        <p:nvCxnSpPr>
          <p:cNvPr id="847" name="Google Shape;847;p99"/>
          <p:cNvCxnSpPr/>
          <p:nvPr/>
        </p:nvCxnSpPr>
        <p:spPr>
          <a:xfrm rot="10800000">
            <a:off x="6016229" y="2146792"/>
            <a:ext cx="0" cy="178500"/>
          </a:xfrm>
          <a:prstGeom prst="straightConnector1">
            <a:avLst/>
          </a:prstGeom>
          <a:noFill/>
          <a:ln w="12700" cap="flat" cmpd="sng">
            <a:solidFill>
              <a:schemeClr val="dk1"/>
            </a:solidFill>
            <a:prstDash val="solid"/>
            <a:miter lim="800000"/>
            <a:headEnd type="none" w="sm" len="sm"/>
            <a:tailEnd type="none" w="sm" len="sm"/>
          </a:ln>
        </p:spPr>
      </p:cxnSp>
      <p:sp>
        <p:nvSpPr>
          <p:cNvPr id="848" name="Google Shape;848;p99"/>
          <p:cNvSpPr/>
          <p:nvPr/>
        </p:nvSpPr>
        <p:spPr>
          <a:xfrm>
            <a:off x="6296026" y="2319338"/>
            <a:ext cx="26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49" name="Google Shape;849;p99"/>
          <p:cNvSpPr/>
          <p:nvPr/>
        </p:nvSpPr>
        <p:spPr>
          <a:xfrm>
            <a:off x="6141244" y="2300288"/>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0" name="Google Shape;850;p99"/>
          <p:cNvSpPr/>
          <p:nvPr/>
        </p:nvSpPr>
        <p:spPr>
          <a:xfrm>
            <a:off x="5623323" y="2314575"/>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1" name="Google Shape;851;p99"/>
          <p:cNvSpPr/>
          <p:nvPr/>
        </p:nvSpPr>
        <p:spPr>
          <a:xfrm>
            <a:off x="5920979" y="2701529"/>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2" name="Google Shape;852;p99"/>
          <p:cNvSpPr/>
          <p:nvPr/>
        </p:nvSpPr>
        <p:spPr>
          <a:xfrm>
            <a:off x="6717506" y="1949054"/>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3" name="Google Shape;853;p99"/>
          <p:cNvSpPr/>
          <p:nvPr/>
        </p:nvSpPr>
        <p:spPr>
          <a:xfrm>
            <a:off x="6323411" y="1556147"/>
            <a:ext cx="2643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4" name="Google Shape;854;p99"/>
          <p:cNvSpPr/>
          <p:nvPr/>
        </p:nvSpPr>
        <p:spPr>
          <a:xfrm>
            <a:off x="5899548" y="1527573"/>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855" name="Google Shape;855;p99"/>
          <p:cNvSpPr/>
          <p:nvPr/>
        </p:nvSpPr>
        <p:spPr>
          <a:xfrm>
            <a:off x="5509023" y="1527573"/>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6" name="Google Shape;856;p99"/>
          <p:cNvSpPr/>
          <p:nvPr/>
        </p:nvSpPr>
        <p:spPr>
          <a:xfrm>
            <a:off x="5089923" y="1928813"/>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57" name="Google Shape;857;p99"/>
          <p:cNvSpPr/>
          <p:nvPr/>
        </p:nvSpPr>
        <p:spPr>
          <a:xfrm>
            <a:off x="5493544" y="2284810"/>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858" name="Google Shape;858;p99"/>
          <p:cNvCxnSpPr/>
          <p:nvPr/>
        </p:nvCxnSpPr>
        <p:spPr>
          <a:xfrm>
            <a:off x="5806679" y="2441972"/>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859" name="Google Shape;859;p99"/>
          <p:cNvCxnSpPr/>
          <p:nvPr/>
        </p:nvCxnSpPr>
        <p:spPr>
          <a:xfrm>
            <a:off x="5841206" y="1660922"/>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860" name="Google Shape;860;p99"/>
          <p:cNvCxnSpPr/>
          <p:nvPr/>
        </p:nvCxnSpPr>
        <p:spPr>
          <a:xfrm rot="10800000">
            <a:off x="6004229" y="1483454"/>
            <a:ext cx="12000" cy="122700"/>
          </a:xfrm>
          <a:prstGeom prst="straightConnector1">
            <a:avLst/>
          </a:prstGeom>
          <a:noFill/>
          <a:ln w="12700" cap="flat" cmpd="sng">
            <a:solidFill>
              <a:schemeClr val="dk1"/>
            </a:solidFill>
            <a:prstDash val="solid"/>
            <a:miter lim="800000"/>
            <a:headEnd type="none" w="sm" len="sm"/>
            <a:tailEnd type="none" w="sm" len="sm"/>
          </a:ln>
        </p:spPr>
      </p:cxnSp>
      <p:cxnSp>
        <p:nvCxnSpPr>
          <p:cNvPr id="861" name="Google Shape;861;p99"/>
          <p:cNvCxnSpPr/>
          <p:nvPr/>
        </p:nvCxnSpPr>
        <p:spPr>
          <a:xfrm>
            <a:off x="6078141" y="1660922"/>
            <a:ext cx="114300" cy="0"/>
          </a:xfrm>
          <a:prstGeom prst="straightConnector1">
            <a:avLst/>
          </a:prstGeom>
          <a:noFill/>
          <a:ln w="12700" cap="flat" cmpd="sng">
            <a:solidFill>
              <a:schemeClr val="dk1"/>
            </a:solidFill>
            <a:prstDash val="solid"/>
            <a:miter lim="800000"/>
            <a:headEnd type="none" w="sm" len="sm"/>
            <a:tailEnd type="none" w="sm" len="sm"/>
          </a:ln>
        </p:spPr>
      </p:cxnSp>
      <p:sp>
        <p:nvSpPr>
          <p:cNvPr id="862" name="Google Shape;862;p99"/>
          <p:cNvSpPr/>
          <p:nvPr/>
        </p:nvSpPr>
        <p:spPr>
          <a:xfrm>
            <a:off x="5659042" y="1526381"/>
            <a:ext cx="26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63" name="Google Shape;863;p99"/>
          <p:cNvSpPr/>
          <p:nvPr/>
        </p:nvSpPr>
        <p:spPr>
          <a:xfrm>
            <a:off x="6097192" y="1535906"/>
            <a:ext cx="2643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64" name="Google Shape;864;p99"/>
          <p:cNvSpPr/>
          <p:nvPr/>
        </p:nvSpPr>
        <p:spPr>
          <a:xfrm>
            <a:off x="5875736" y="1248966"/>
            <a:ext cx="26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65" name="Google Shape;865;p99"/>
          <p:cNvSpPr/>
          <p:nvPr/>
        </p:nvSpPr>
        <p:spPr>
          <a:xfrm>
            <a:off x="3317082" y="114300"/>
            <a:ext cx="2256300" cy="577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Изомерзм</a:t>
            </a:r>
            <a:endParaRPr sz="1100" b="0" i="0" u="none" strike="noStrike" cap="none">
              <a:solidFill>
                <a:srgbClr val="000000"/>
              </a:solidFill>
              <a:latin typeface="Arial"/>
              <a:ea typeface="Arial"/>
              <a:cs typeface="Arial"/>
              <a:sym typeface="Arial"/>
            </a:endParaRPr>
          </a:p>
        </p:txBody>
      </p:sp>
      <p:sp>
        <p:nvSpPr>
          <p:cNvPr id="866" name="Google Shape;866;p99"/>
          <p:cNvSpPr txBox="1"/>
          <p:nvPr/>
        </p:nvSpPr>
        <p:spPr>
          <a:xfrm>
            <a:off x="1069975" y="914400"/>
            <a:ext cx="4188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700" b="1" i="0" u="none" strike="noStrike" cap="none">
                <a:solidFill>
                  <a:srgbClr val="0303BD"/>
                </a:solidFill>
                <a:latin typeface="Arial"/>
                <a:ea typeface="Arial"/>
                <a:cs typeface="Arial"/>
                <a:sym typeface="Arial"/>
              </a:rPr>
              <a:t>4 көміртегі атомы бар тізбектер</a:t>
            </a:r>
            <a:endParaRPr sz="1700" b="0" i="0" u="none" strike="noStrike" cap="none">
              <a:solidFill>
                <a:srgbClr val="000000"/>
              </a:solidFill>
              <a:latin typeface="Arial"/>
              <a:ea typeface="Arial"/>
              <a:cs typeface="Arial"/>
              <a:sym typeface="Arial"/>
            </a:endParaRPr>
          </a:p>
        </p:txBody>
      </p:sp>
      <p:sp>
        <p:nvSpPr>
          <p:cNvPr id="867" name="Google Shape;867;p99"/>
          <p:cNvSpPr txBox="1"/>
          <p:nvPr/>
        </p:nvSpPr>
        <p:spPr>
          <a:xfrm>
            <a:off x="4859325" y="948925"/>
            <a:ext cx="36300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700" b="1" i="0" u="none" strike="noStrike" cap="none">
                <a:solidFill>
                  <a:srgbClr val="0303BD"/>
                </a:solidFill>
                <a:latin typeface="Arial"/>
                <a:ea typeface="Arial"/>
                <a:cs typeface="Arial"/>
                <a:sym typeface="Arial"/>
              </a:rPr>
              <a:t>3 көміртегі атомы бар тізбектер</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00"/>
          <p:cNvSpPr txBox="1">
            <a:spLocks noGrp="1"/>
          </p:cNvSpPr>
          <p:nvPr>
            <p:ph type="title"/>
          </p:nvPr>
        </p:nvSpPr>
        <p:spPr>
          <a:xfrm>
            <a:off x="1657350" y="0"/>
            <a:ext cx="5829300" cy="8574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dk1"/>
              </a:buClr>
              <a:buSzPts val="3300"/>
              <a:buFont typeface="Calibri"/>
              <a:buNone/>
            </a:pPr>
            <a:r>
              <a:rPr lang="ru" sz="2000">
                <a:latin typeface="Arial"/>
                <a:ea typeface="Arial"/>
                <a:cs typeface="Arial"/>
                <a:sym typeface="Arial"/>
              </a:rPr>
              <a:t>Изомер емес, егер …</a:t>
            </a:r>
            <a:endParaRPr sz="2000">
              <a:latin typeface="Arial"/>
              <a:ea typeface="Arial"/>
              <a:cs typeface="Arial"/>
              <a:sym typeface="Arial"/>
            </a:endParaRPr>
          </a:p>
        </p:txBody>
      </p:sp>
      <p:sp>
        <p:nvSpPr>
          <p:cNvPr id="873" name="Google Shape;873;p100"/>
          <p:cNvSpPr txBox="1">
            <a:spLocks noGrp="1"/>
          </p:cNvSpPr>
          <p:nvPr>
            <p:ph type="body" idx="1"/>
          </p:nvPr>
        </p:nvSpPr>
        <p:spPr>
          <a:xfrm>
            <a:off x="546525" y="857250"/>
            <a:ext cx="8227500" cy="2638500"/>
          </a:xfrm>
          <a:prstGeom prst="rect">
            <a:avLst/>
          </a:prstGeom>
          <a:noFill/>
          <a:ln>
            <a:noFill/>
          </a:ln>
        </p:spPr>
        <p:txBody>
          <a:bodyPr spcFirstLastPara="1" wrap="square" lIns="68575" tIns="34275" rIns="68575" bIns="34275" anchor="t" anchorCtr="0">
            <a:noAutofit/>
          </a:bodyPr>
          <a:lstStyle/>
          <a:p>
            <a:pPr marL="177800" lvl="0" indent="-127000" algn="l" rtl="0">
              <a:lnSpc>
                <a:spcPct val="95000"/>
              </a:lnSpc>
              <a:spcBef>
                <a:spcPts val="0"/>
              </a:spcBef>
              <a:spcAft>
                <a:spcPts val="0"/>
              </a:spcAft>
              <a:buClr>
                <a:schemeClr val="dk1"/>
              </a:buClr>
              <a:buSzPts val="2000"/>
              <a:buChar char="•"/>
            </a:pPr>
            <a:r>
              <a:rPr lang="ru" sz="2000">
                <a:latin typeface="Arial"/>
                <a:ea typeface="Arial"/>
                <a:cs typeface="Arial"/>
                <a:sym typeface="Arial"/>
              </a:rPr>
              <a:t>Олардың аттары бірдей</a:t>
            </a:r>
            <a:endParaRPr sz="2000">
              <a:latin typeface="Arial"/>
              <a:ea typeface="Arial"/>
              <a:cs typeface="Arial"/>
              <a:sym typeface="Arial"/>
            </a:endParaRPr>
          </a:p>
          <a:p>
            <a:pPr marL="177800" lvl="0" indent="-177800" algn="l" rtl="0">
              <a:lnSpc>
                <a:spcPct val="95000"/>
              </a:lnSpc>
              <a:spcBef>
                <a:spcPts val="800"/>
              </a:spcBef>
              <a:spcAft>
                <a:spcPts val="0"/>
              </a:spcAft>
              <a:buClr>
                <a:schemeClr val="dk1"/>
              </a:buClr>
              <a:buSzPts val="3000"/>
              <a:buNone/>
            </a:pPr>
            <a:endParaRPr sz="2000">
              <a:latin typeface="Arial"/>
              <a:ea typeface="Arial"/>
              <a:cs typeface="Arial"/>
              <a:sym typeface="Arial"/>
            </a:endParaRPr>
          </a:p>
          <a:p>
            <a:pPr marL="177800" lvl="0" indent="-127000" algn="l" rtl="0">
              <a:lnSpc>
                <a:spcPct val="90000"/>
              </a:lnSpc>
              <a:spcBef>
                <a:spcPts val="800"/>
              </a:spcBef>
              <a:spcAft>
                <a:spcPts val="0"/>
              </a:spcAft>
              <a:buClr>
                <a:schemeClr val="dk1"/>
              </a:buClr>
              <a:buSzPts val="2000"/>
              <a:buChar char="•"/>
            </a:pPr>
            <a:r>
              <a:rPr lang="ru" sz="2000">
                <a:latin typeface="Arial"/>
                <a:ea typeface="Arial"/>
                <a:cs typeface="Arial"/>
                <a:sym typeface="Arial"/>
              </a:rPr>
              <a:t>Егер екіншісіне ұқсас болып көрінетін болса / айналдыруға болады</a:t>
            </a:r>
            <a:endParaRPr sz="2000">
              <a:latin typeface="Arial"/>
              <a:ea typeface="Arial"/>
              <a:cs typeface="Arial"/>
              <a:sym typeface="Arial"/>
            </a:endParaRPr>
          </a:p>
        </p:txBody>
      </p:sp>
      <p:pic>
        <p:nvPicPr>
          <p:cNvPr id="874" name="Google Shape;874;p100"/>
          <p:cNvPicPr preferRelativeResize="0"/>
          <p:nvPr/>
        </p:nvPicPr>
        <p:blipFill rotWithShape="1">
          <a:blip r:embed="rId3">
            <a:alphaModFix/>
          </a:blip>
          <a:srcRect/>
          <a:stretch/>
        </p:blipFill>
        <p:spPr>
          <a:xfrm>
            <a:off x="1428751" y="2686050"/>
            <a:ext cx="3031332" cy="1600200"/>
          </a:xfrm>
          <a:prstGeom prst="rect">
            <a:avLst/>
          </a:prstGeom>
          <a:solidFill>
            <a:schemeClr val="lt1"/>
          </a:solidFill>
          <a:ln>
            <a:noFill/>
          </a:ln>
        </p:spPr>
      </p:pic>
      <p:pic>
        <p:nvPicPr>
          <p:cNvPr id="875" name="Google Shape;875;p100"/>
          <p:cNvPicPr preferRelativeResize="0"/>
          <p:nvPr/>
        </p:nvPicPr>
        <p:blipFill rotWithShape="1">
          <a:blip r:embed="rId4">
            <a:alphaModFix/>
          </a:blip>
          <a:srcRect/>
          <a:stretch/>
        </p:blipFill>
        <p:spPr>
          <a:xfrm>
            <a:off x="4914900" y="2628900"/>
            <a:ext cx="2686050" cy="17156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4"/>
                                        </p:tgtEl>
                                        <p:attrNameLst>
                                          <p:attrName>style.visibility</p:attrName>
                                        </p:attrNameLst>
                                      </p:cBhvr>
                                      <p:to>
                                        <p:strVal val="visible"/>
                                      </p:to>
                                    </p:set>
                                    <p:animEffect transition="in" filter="fade">
                                      <p:cBhvr>
                                        <p:cTn id="7" dur="2000"/>
                                        <p:tgtEl>
                                          <p:spTgt spid="8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fade">
                                      <p:cBhvr>
                                        <p:cTn id="12" dur="2000"/>
                                        <p:tgtEl>
                                          <p:spTgt spid="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txBox="1"/>
          <p:nvPr/>
        </p:nvSpPr>
        <p:spPr>
          <a:xfrm>
            <a:off x="1714500" y="1314451"/>
            <a:ext cx="1943100" cy="411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chemeClr val="dk1"/>
                </a:solidFill>
                <a:latin typeface="Arial"/>
                <a:ea typeface="Arial"/>
                <a:cs typeface="Arial"/>
                <a:sym typeface="Arial"/>
              </a:rPr>
              <a:t>Баяғыда…,</a:t>
            </a:r>
            <a:endParaRPr sz="1100" b="0" i="0" u="none" strike="noStrike" cap="none">
              <a:solidFill>
                <a:srgbClr val="000000"/>
              </a:solidFill>
              <a:latin typeface="Arial"/>
              <a:ea typeface="Arial"/>
              <a:cs typeface="Arial"/>
              <a:sym typeface="Arial"/>
            </a:endParaRPr>
          </a:p>
        </p:txBody>
      </p:sp>
      <p:sp>
        <p:nvSpPr>
          <p:cNvPr id="267" name="Google Shape;267;p47"/>
          <p:cNvSpPr txBox="1"/>
          <p:nvPr/>
        </p:nvSpPr>
        <p:spPr>
          <a:xfrm>
            <a:off x="3570686" y="1931194"/>
            <a:ext cx="1745400" cy="276900"/>
          </a:xfrm>
          <a:prstGeom prst="rect">
            <a:avLst/>
          </a:prstGeom>
          <a:gradFill>
            <a:gsLst>
              <a:gs pos="0">
                <a:srgbClr val="FFFFFF"/>
              </a:gs>
              <a:gs pos="100000">
                <a:srgbClr val="FFFF99"/>
              </a:gs>
            </a:gsLst>
            <a:path path="circle">
              <a:fillToRect l="50000" t="50000" r="50000" b="50000"/>
            </a:path>
            <a:tileRect/>
          </a:gradFill>
          <a:ln w="9525"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Arial"/>
                <a:ea typeface="Arial"/>
                <a:cs typeface="Arial"/>
                <a:sym typeface="Arial"/>
              </a:rPr>
              <a:t>Химия</a:t>
            </a:r>
            <a:endParaRPr sz="1100" b="0" i="0" u="none" strike="noStrike" cap="none">
              <a:solidFill>
                <a:srgbClr val="000000"/>
              </a:solidFill>
              <a:latin typeface="Arial"/>
              <a:ea typeface="Arial"/>
              <a:cs typeface="Arial"/>
              <a:sym typeface="Arial"/>
            </a:endParaRPr>
          </a:p>
        </p:txBody>
      </p:sp>
      <p:grpSp>
        <p:nvGrpSpPr>
          <p:cNvPr id="268" name="Google Shape;268;p47"/>
          <p:cNvGrpSpPr/>
          <p:nvPr/>
        </p:nvGrpSpPr>
        <p:grpSpPr>
          <a:xfrm>
            <a:off x="3175397" y="2371725"/>
            <a:ext cx="2514600" cy="171450"/>
            <a:chOff x="1680" y="1440"/>
            <a:chExt cx="2112" cy="144"/>
          </a:xfrm>
        </p:grpSpPr>
        <p:cxnSp>
          <p:nvCxnSpPr>
            <p:cNvPr id="269" name="Google Shape;269;p47"/>
            <p:cNvCxnSpPr/>
            <p:nvPr/>
          </p:nvCxnSpPr>
          <p:spPr>
            <a:xfrm>
              <a:off x="2736" y="1440"/>
              <a:ext cx="0" cy="0"/>
            </a:xfrm>
            <a:prstGeom prst="straightConnector1">
              <a:avLst/>
            </a:prstGeom>
            <a:noFill/>
            <a:ln w="9525" cap="flat" cmpd="sng">
              <a:solidFill>
                <a:schemeClr val="dk2"/>
              </a:solidFill>
              <a:prstDash val="solid"/>
              <a:round/>
              <a:headEnd type="none" w="sm" len="sm"/>
              <a:tailEnd type="none" w="sm" len="sm"/>
            </a:ln>
          </p:spPr>
        </p:cxnSp>
        <p:cxnSp>
          <p:nvCxnSpPr>
            <p:cNvPr id="270" name="Google Shape;270;p47"/>
            <p:cNvCxnSpPr/>
            <p:nvPr/>
          </p:nvCxnSpPr>
          <p:spPr>
            <a:xfrm>
              <a:off x="1680" y="1584"/>
              <a:ext cx="0" cy="0"/>
            </a:xfrm>
            <a:prstGeom prst="straightConnector1">
              <a:avLst/>
            </a:prstGeom>
            <a:noFill/>
            <a:ln w="9525" cap="flat" cmpd="sng">
              <a:solidFill>
                <a:schemeClr val="dk2"/>
              </a:solidFill>
              <a:prstDash val="solid"/>
              <a:round/>
              <a:headEnd type="none" w="sm" len="sm"/>
              <a:tailEnd type="triangle" w="med" len="med"/>
            </a:ln>
          </p:spPr>
        </p:cxnSp>
        <p:cxnSp>
          <p:nvCxnSpPr>
            <p:cNvPr id="271" name="Google Shape;271;p47"/>
            <p:cNvCxnSpPr/>
            <p:nvPr/>
          </p:nvCxnSpPr>
          <p:spPr>
            <a:xfrm>
              <a:off x="1680" y="1584"/>
              <a:ext cx="2100" cy="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p47"/>
            <p:cNvCxnSpPr/>
            <p:nvPr/>
          </p:nvCxnSpPr>
          <p:spPr>
            <a:xfrm>
              <a:off x="3792" y="1584"/>
              <a:ext cx="0" cy="0"/>
            </a:xfrm>
            <a:prstGeom prst="straightConnector1">
              <a:avLst/>
            </a:prstGeom>
            <a:noFill/>
            <a:ln w="9525" cap="flat" cmpd="sng">
              <a:solidFill>
                <a:schemeClr val="dk2"/>
              </a:solidFill>
              <a:prstDash val="solid"/>
              <a:round/>
              <a:headEnd type="none" w="sm" len="sm"/>
              <a:tailEnd type="triangle" w="med" len="med"/>
            </a:ln>
          </p:spPr>
        </p:cxnSp>
      </p:grpSp>
      <p:grpSp>
        <p:nvGrpSpPr>
          <p:cNvPr id="273" name="Google Shape;273;p47"/>
          <p:cNvGrpSpPr/>
          <p:nvPr/>
        </p:nvGrpSpPr>
        <p:grpSpPr>
          <a:xfrm>
            <a:off x="2047875" y="2747996"/>
            <a:ext cx="2500313" cy="1619217"/>
            <a:chOff x="734" y="2201"/>
            <a:chExt cx="2100" cy="1360"/>
          </a:xfrm>
        </p:grpSpPr>
        <p:sp>
          <p:nvSpPr>
            <p:cNvPr id="274" name="Google Shape;274;p47"/>
            <p:cNvSpPr txBox="1"/>
            <p:nvPr/>
          </p:nvSpPr>
          <p:spPr>
            <a:xfrm>
              <a:off x="1009" y="2201"/>
              <a:ext cx="1500" cy="300"/>
            </a:xfrm>
            <a:prstGeom prst="rect">
              <a:avLst/>
            </a:prstGeom>
            <a:gradFill>
              <a:gsLst>
                <a:gs pos="0">
                  <a:srgbClr val="FFFFFF"/>
                </a:gs>
                <a:gs pos="100000">
                  <a:srgbClr val="CCECFF"/>
                </a:gs>
              </a:gsLst>
              <a:lin ang="2700006" scaled="0"/>
            </a:gradFill>
            <a:ln w="9525"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chemeClr val="accent2"/>
                  </a:solidFill>
                  <a:latin typeface="Arial"/>
                  <a:ea typeface="Arial"/>
                  <a:cs typeface="Arial"/>
                  <a:sym typeface="Arial"/>
                </a:rPr>
                <a:t>Органикалық қосылытар</a:t>
              </a:r>
              <a:endParaRPr sz="1100" b="0" i="0" u="none" strike="noStrike" cap="none">
                <a:solidFill>
                  <a:srgbClr val="000000"/>
                </a:solidFill>
                <a:latin typeface="Arial"/>
                <a:ea typeface="Arial"/>
                <a:cs typeface="Arial"/>
                <a:sym typeface="Arial"/>
              </a:endParaRPr>
            </a:p>
          </p:txBody>
        </p:sp>
        <p:sp>
          <p:nvSpPr>
            <p:cNvPr id="275" name="Google Shape;275;p47"/>
            <p:cNvSpPr txBox="1"/>
            <p:nvPr/>
          </p:nvSpPr>
          <p:spPr>
            <a:xfrm>
              <a:off x="734" y="2961"/>
              <a:ext cx="2100" cy="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accent2"/>
                  </a:solidFill>
                  <a:latin typeface="Arial"/>
                  <a:ea typeface="Arial"/>
                  <a:cs typeface="Arial"/>
                  <a:sym typeface="Arial"/>
                </a:rPr>
                <a:t>тірі ағзалардан алынған</a:t>
              </a:r>
              <a:endParaRPr sz="1100" b="0" i="0" u="none" strike="noStrike" cap="none">
                <a:solidFill>
                  <a:srgbClr val="000000"/>
                </a:solidFill>
                <a:latin typeface="Arial"/>
                <a:ea typeface="Arial"/>
                <a:cs typeface="Arial"/>
                <a:sym typeface="Arial"/>
              </a:endParaRPr>
            </a:p>
          </p:txBody>
        </p:sp>
      </p:grpSp>
      <p:grpSp>
        <p:nvGrpSpPr>
          <p:cNvPr id="276" name="Google Shape;276;p47"/>
          <p:cNvGrpSpPr/>
          <p:nvPr/>
        </p:nvGrpSpPr>
        <p:grpSpPr>
          <a:xfrm>
            <a:off x="4697025" y="2767013"/>
            <a:ext cx="2857500" cy="1639488"/>
            <a:chOff x="2972" y="2190"/>
            <a:chExt cx="2400" cy="1377"/>
          </a:xfrm>
        </p:grpSpPr>
        <p:sp>
          <p:nvSpPr>
            <p:cNvPr id="277" name="Google Shape;277;p47"/>
            <p:cNvSpPr txBox="1"/>
            <p:nvPr/>
          </p:nvSpPr>
          <p:spPr>
            <a:xfrm>
              <a:off x="3164" y="2190"/>
              <a:ext cx="1500" cy="300"/>
            </a:xfrm>
            <a:prstGeom prst="rect">
              <a:avLst/>
            </a:prstGeom>
            <a:gradFill>
              <a:gsLst>
                <a:gs pos="0">
                  <a:srgbClr val="FFFFFF"/>
                </a:gs>
                <a:gs pos="50000">
                  <a:srgbClr val="CCECFF"/>
                </a:gs>
                <a:gs pos="100000">
                  <a:srgbClr val="FFFFFF"/>
                </a:gs>
              </a:gsLst>
              <a:lin ang="18900044" scaled="0"/>
            </a:gradFill>
            <a:ln w="9525"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chemeClr val="dk2"/>
                  </a:solidFill>
                  <a:latin typeface="Arial"/>
                  <a:ea typeface="Arial"/>
                  <a:cs typeface="Arial"/>
                  <a:sym typeface="Arial"/>
                </a:rPr>
                <a:t>Бейорганикалық қосылыстар</a:t>
              </a:r>
              <a:endParaRPr sz="1100" b="0" i="0" u="none" strike="noStrike" cap="none">
                <a:solidFill>
                  <a:srgbClr val="000000"/>
                </a:solidFill>
                <a:latin typeface="Arial"/>
                <a:ea typeface="Arial"/>
                <a:cs typeface="Arial"/>
                <a:sym typeface="Arial"/>
              </a:endParaRPr>
            </a:p>
          </p:txBody>
        </p:sp>
        <p:sp>
          <p:nvSpPr>
            <p:cNvPr id="278" name="Google Shape;278;p47"/>
            <p:cNvSpPr txBox="1"/>
            <p:nvPr/>
          </p:nvSpPr>
          <p:spPr>
            <a:xfrm>
              <a:off x="2972" y="2967"/>
              <a:ext cx="2400" cy="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dk2"/>
                  </a:solidFill>
                  <a:latin typeface="Arial"/>
                  <a:ea typeface="Arial"/>
                  <a:cs typeface="Arial"/>
                  <a:sym typeface="Arial"/>
                </a:rPr>
                <a:t>тірі емес көздерден алынған</a:t>
              </a:r>
              <a:endParaRPr sz="1100" b="0" i="0" u="none" strike="noStrike" cap="none">
                <a:solidFill>
                  <a:srgbClr val="000000"/>
                </a:solidFill>
                <a:latin typeface="Arial"/>
                <a:ea typeface="Arial"/>
                <a:cs typeface="Arial"/>
                <a:sym typeface="Arial"/>
              </a:endParaRPr>
            </a:p>
          </p:txBody>
        </p:sp>
      </p:grpSp>
      <p:sp>
        <p:nvSpPr>
          <p:cNvPr id="279" name="Google Shape;279;p47"/>
          <p:cNvSpPr/>
          <p:nvPr/>
        </p:nvSpPr>
        <p:spPr>
          <a:xfrm>
            <a:off x="876525" y="384575"/>
            <a:ext cx="7783500" cy="852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r>
              <a:rPr lang="ru" sz="2700" b="0" i="0" u="sng" strike="noStrike" cap="none">
                <a:solidFill>
                  <a:srgbClr val="CC0000"/>
                </a:solidFill>
                <a:latin typeface="Arial"/>
                <a:ea typeface="Arial"/>
                <a:cs typeface="Arial"/>
                <a:sym typeface="Arial"/>
              </a:rPr>
              <a:t>Органикалық химияның ғылым ретінде дамуы</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01"/>
          <p:cNvSpPr/>
          <p:nvPr/>
        </p:nvSpPr>
        <p:spPr>
          <a:xfrm>
            <a:off x="251460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1" name="Google Shape;881;p101"/>
          <p:cNvSpPr/>
          <p:nvPr/>
        </p:nvSpPr>
        <p:spPr>
          <a:xfrm>
            <a:off x="308610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2" name="Google Shape;882;p101"/>
          <p:cNvSpPr/>
          <p:nvPr/>
        </p:nvSpPr>
        <p:spPr>
          <a:xfrm>
            <a:off x="37147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3" name="Google Shape;883;p101"/>
          <p:cNvSpPr/>
          <p:nvPr/>
        </p:nvSpPr>
        <p:spPr>
          <a:xfrm>
            <a:off x="42862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4" name="Google Shape;884;p101"/>
          <p:cNvSpPr/>
          <p:nvPr/>
        </p:nvSpPr>
        <p:spPr>
          <a:xfrm>
            <a:off x="48577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5" name="Google Shape;885;p101"/>
          <p:cNvSpPr/>
          <p:nvPr/>
        </p:nvSpPr>
        <p:spPr>
          <a:xfrm>
            <a:off x="3086100" y="5143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6" name="Google Shape;886;p101"/>
          <p:cNvSpPr/>
          <p:nvPr/>
        </p:nvSpPr>
        <p:spPr>
          <a:xfrm>
            <a:off x="2787254" y="1232297"/>
            <a:ext cx="216694" cy="32146"/>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7" name="Google Shape;887;p101"/>
          <p:cNvSpPr/>
          <p:nvPr/>
        </p:nvSpPr>
        <p:spPr>
          <a:xfrm>
            <a:off x="3371851" y="12001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8" name="Google Shape;888;p101"/>
          <p:cNvSpPr/>
          <p:nvPr/>
        </p:nvSpPr>
        <p:spPr>
          <a:xfrm>
            <a:off x="4000501" y="1257301"/>
            <a:ext cx="217884"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9" name="Google Shape;889;p101"/>
          <p:cNvSpPr/>
          <p:nvPr/>
        </p:nvSpPr>
        <p:spPr>
          <a:xfrm>
            <a:off x="4572001" y="1257301"/>
            <a:ext cx="217884"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0" name="Google Shape;890;p101"/>
          <p:cNvSpPr/>
          <p:nvPr/>
        </p:nvSpPr>
        <p:spPr>
          <a:xfrm>
            <a:off x="3234928" y="902494"/>
            <a:ext cx="41671" cy="139303"/>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1" name="Google Shape;891;p101"/>
          <p:cNvSpPr/>
          <p:nvPr/>
        </p:nvSpPr>
        <p:spPr>
          <a:xfrm>
            <a:off x="2628900" y="274320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2" name="Google Shape;892;p101"/>
          <p:cNvSpPr/>
          <p:nvPr/>
        </p:nvSpPr>
        <p:spPr>
          <a:xfrm>
            <a:off x="3314700" y="274320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3" name="Google Shape;893;p101"/>
          <p:cNvSpPr/>
          <p:nvPr/>
        </p:nvSpPr>
        <p:spPr>
          <a:xfrm>
            <a:off x="3943350" y="26860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4" name="Google Shape;894;p101"/>
          <p:cNvSpPr/>
          <p:nvPr/>
        </p:nvSpPr>
        <p:spPr>
          <a:xfrm>
            <a:off x="4514850" y="274320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5" name="Google Shape;895;p101"/>
          <p:cNvSpPr/>
          <p:nvPr/>
        </p:nvSpPr>
        <p:spPr>
          <a:xfrm>
            <a:off x="5086350" y="274320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6" name="Google Shape;896;p101"/>
          <p:cNvSpPr/>
          <p:nvPr/>
        </p:nvSpPr>
        <p:spPr>
          <a:xfrm>
            <a:off x="3314700" y="3371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7" name="Google Shape;897;p101"/>
          <p:cNvSpPr/>
          <p:nvPr/>
        </p:nvSpPr>
        <p:spPr>
          <a:xfrm>
            <a:off x="3028951" y="29146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8" name="Google Shape;898;p101"/>
          <p:cNvSpPr/>
          <p:nvPr/>
        </p:nvSpPr>
        <p:spPr>
          <a:xfrm>
            <a:off x="3600451" y="285750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9" name="Google Shape;899;p101"/>
          <p:cNvSpPr/>
          <p:nvPr/>
        </p:nvSpPr>
        <p:spPr>
          <a:xfrm>
            <a:off x="4229101" y="285750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0" name="Google Shape;900;p101"/>
          <p:cNvSpPr/>
          <p:nvPr/>
        </p:nvSpPr>
        <p:spPr>
          <a:xfrm>
            <a:off x="4800601" y="285750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1" name="Google Shape;901;p101"/>
          <p:cNvSpPr/>
          <p:nvPr/>
        </p:nvSpPr>
        <p:spPr>
          <a:xfrm>
            <a:off x="3429001" y="3143250"/>
            <a:ext cx="41672" cy="139303"/>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2" name="Google Shape;902;p101"/>
          <p:cNvSpPr/>
          <p:nvPr/>
        </p:nvSpPr>
        <p:spPr>
          <a:xfrm>
            <a:off x="3211117" y="228600"/>
            <a:ext cx="10715"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3" name="Google Shape;903;p101"/>
          <p:cNvSpPr/>
          <p:nvPr/>
        </p:nvSpPr>
        <p:spPr>
          <a:xfrm>
            <a:off x="3886201" y="8001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4" name="Google Shape;904;p101"/>
          <p:cNvSpPr/>
          <p:nvPr/>
        </p:nvSpPr>
        <p:spPr>
          <a:xfrm>
            <a:off x="451485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5" name="Google Shape;905;p101"/>
          <p:cNvSpPr/>
          <p:nvPr/>
        </p:nvSpPr>
        <p:spPr>
          <a:xfrm>
            <a:off x="4400551" y="8001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6" name="Google Shape;906;p101"/>
          <p:cNvSpPr/>
          <p:nvPr/>
        </p:nvSpPr>
        <p:spPr>
          <a:xfrm>
            <a:off x="502920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7" name="Google Shape;907;p101"/>
          <p:cNvSpPr/>
          <p:nvPr/>
        </p:nvSpPr>
        <p:spPr>
          <a:xfrm>
            <a:off x="49720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8" name="Google Shape;908;p101"/>
          <p:cNvSpPr/>
          <p:nvPr/>
        </p:nvSpPr>
        <p:spPr>
          <a:xfrm>
            <a:off x="388620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101"/>
          <p:cNvSpPr/>
          <p:nvPr/>
        </p:nvSpPr>
        <p:spPr>
          <a:xfrm>
            <a:off x="331470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0" name="Google Shape;910;p101"/>
          <p:cNvSpPr/>
          <p:nvPr/>
        </p:nvSpPr>
        <p:spPr>
          <a:xfrm>
            <a:off x="2743200" y="1485900"/>
            <a:ext cx="10716" cy="153592"/>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1" name="Google Shape;911;p101"/>
          <p:cNvSpPr/>
          <p:nvPr/>
        </p:nvSpPr>
        <p:spPr>
          <a:xfrm>
            <a:off x="2628901" y="8001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2" name="Google Shape;912;p101"/>
          <p:cNvSpPr/>
          <p:nvPr/>
        </p:nvSpPr>
        <p:spPr>
          <a:xfrm>
            <a:off x="2851548" y="631032"/>
            <a:ext cx="164307"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3" name="Google Shape;913;p101"/>
          <p:cNvSpPr/>
          <p:nvPr/>
        </p:nvSpPr>
        <p:spPr>
          <a:xfrm>
            <a:off x="2228851" y="125730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4" name="Google Shape;914;p101"/>
          <p:cNvSpPr/>
          <p:nvPr/>
        </p:nvSpPr>
        <p:spPr>
          <a:xfrm>
            <a:off x="5200651" y="125730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5" name="Google Shape;915;p101"/>
          <p:cNvSpPr/>
          <p:nvPr/>
        </p:nvSpPr>
        <p:spPr>
          <a:xfrm>
            <a:off x="3429001" y="685801"/>
            <a:ext cx="164307"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6" name="Google Shape;916;p101"/>
          <p:cNvSpPr/>
          <p:nvPr/>
        </p:nvSpPr>
        <p:spPr>
          <a:xfrm>
            <a:off x="3028951" y="35433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7" name="Google Shape;917;p101"/>
          <p:cNvSpPr/>
          <p:nvPr/>
        </p:nvSpPr>
        <p:spPr>
          <a:xfrm>
            <a:off x="2400301" y="2914651"/>
            <a:ext cx="164307"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8" name="Google Shape;918;p101"/>
          <p:cNvSpPr/>
          <p:nvPr/>
        </p:nvSpPr>
        <p:spPr>
          <a:xfrm>
            <a:off x="5429251" y="291465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9" name="Google Shape;919;p101"/>
          <p:cNvSpPr/>
          <p:nvPr/>
        </p:nvSpPr>
        <p:spPr>
          <a:xfrm>
            <a:off x="3657601" y="35433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0" name="Google Shape;920;p101"/>
          <p:cNvSpPr/>
          <p:nvPr/>
        </p:nvSpPr>
        <p:spPr>
          <a:xfrm>
            <a:off x="525780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1" name="Google Shape;921;p101"/>
          <p:cNvSpPr/>
          <p:nvPr/>
        </p:nvSpPr>
        <p:spPr>
          <a:xfrm>
            <a:off x="5257801" y="25146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2" name="Google Shape;922;p101"/>
          <p:cNvSpPr/>
          <p:nvPr/>
        </p:nvSpPr>
        <p:spPr>
          <a:xfrm>
            <a:off x="3486151" y="3829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3" name="Google Shape;923;p101"/>
          <p:cNvSpPr/>
          <p:nvPr/>
        </p:nvSpPr>
        <p:spPr>
          <a:xfrm>
            <a:off x="2800351" y="25146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4" name="Google Shape;924;p101"/>
          <p:cNvSpPr/>
          <p:nvPr/>
        </p:nvSpPr>
        <p:spPr>
          <a:xfrm>
            <a:off x="285750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5" name="Google Shape;925;p101"/>
          <p:cNvSpPr/>
          <p:nvPr/>
        </p:nvSpPr>
        <p:spPr>
          <a:xfrm>
            <a:off x="3429000" y="2514600"/>
            <a:ext cx="10716" cy="153592"/>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6" name="Google Shape;926;p101"/>
          <p:cNvSpPr/>
          <p:nvPr/>
        </p:nvSpPr>
        <p:spPr>
          <a:xfrm>
            <a:off x="4114800" y="2457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7" name="Google Shape;927;p101"/>
          <p:cNvSpPr/>
          <p:nvPr/>
        </p:nvSpPr>
        <p:spPr>
          <a:xfrm>
            <a:off x="4114800" y="30861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101"/>
          <p:cNvSpPr/>
          <p:nvPr/>
        </p:nvSpPr>
        <p:spPr>
          <a:xfrm>
            <a:off x="4629150" y="2514600"/>
            <a:ext cx="10716" cy="153592"/>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9" name="Google Shape;929;p101"/>
          <p:cNvSpPr/>
          <p:nvPr/>
        </p:nvSpPr>
        <p:spPr>
          <a:xfrm>
            <a:off x="468630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0" name="Google Shape;930;p101"/>
          <p:cNvSpPr txBox="1"/>
          <p:nvPr/>
        </p:nvSpPr>
        <p:spPr>
          <a:xfrm>
            <a:off x="5772150" y="1143000"/>
            <a:ext cx="2983800" cy="925200"/>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chemeClr val="dk1"/>
                </a:solidFill>
                <a:latin typeface="Times New Roman"/>
                <a:ea typeface="Times New Roman"/>
                <a:cs typeface="Times New Roman"/>
                <a:sym typeface="Times New Roman"/>
              </a:rPr>
              <a:t>бірдей ме? </a:t>
            </a:r>
            <a:endParaRPr sz="1100" b="0" i="0" u="none" strike="noStrike" cap="none">
              <a:solidFill>
                <a:srgbClr val="000000"/>
              </a:solidFill>
              <a:latin typeface="Arial"/>
              <a:ea typeface="Arial"/>
              <a:cs typeface="Arial"/>
              <a:sym typeface="Arial"/>
            </a:endParaRPr>
          </a:p>
        </p:txBody>
      </p:sp>
      <p:grpSp>
        <p:nvGrpSpPr>
          <p:cNvPr id="931" name="Google Shape;931;p101"/>
          <p:cNvGrpSpPr/>
          <p:nvPr/>
        </p:nvGrpSpPr>
        <p:grpSpPr>
          <a:xfrm>
            <a:off x="2445545" y="4455319"/>
            <a:ext cx="2857500" cy="357188"/>
            <a:chOff x="1094" y="3742"/>
            <a:chExt cx="2400" cy="300"/>
          </a:xfrm>
        </p:grpSpPr>
        <p:sp>
          <p:nvSpPr>
            <p:cNvPr id="932" name="Google Shape;932;p101"/>
            <p:cNvSpPr/>
            <p:nvPr/>
          </p:nvSpPr>
          <p:spPr>
            <a:xfrm>
              <a:off x="1094" y="3742"/>
              <a:ext cx="2400" cy="300"/>
            </a:xfrm>
            <a:prstGeom prst="roundRect">
              <a:avLst>
                <a:gd name="adj" fmla="val 22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grpSp>
          <p:nvGrpSpPr>
            <p:cNvPr id="933" name="Google Shape;933;p101"/>
            <p:cNvGrpSpPr/>
            <p:nvPr/>
          </p:nvGrpSpPr>
          <p:grpSpPr>
            <a:xfrm>
              <a:off x="1094" y="3742"/>
              <a:ext cx="2400" cy="300"/>
              <a:chOff x="1094" y="3742"/>
              <a:chExt cx="2400" cy="300"/>
            </a:xfrm>
          </p:grpSpPr>
          <p:sp>
            <p:nvSpPr>
              <p:cNvPr id="934" name="Google Shape;934;p101"/>
              <p:cNvSpPr/>
              <p:nvPr/>
            </p:nvSpPr>
            <p:spPr>
              <a:xfrm>
                <a:off x="1094" y="3742"/>
                <a:ext cx="2400" cy="300"/>
              </a:xfrm>
              <a:prstGeom prst="roundRect">
                <a:avLst>
                  <a:gd name="adj" fmla="val 22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grpSp>
            <p:nvGrpSpPr>
              <p:cNvPr id="935" name="Google Shape;935;p101"/>
              <p:cNvGrpSpPr/>
              <p:nvPr/>
            </p:nvGrpSpPr>
            <p:grpSpPr>
              <a:xfrm>
                <a:off x="1094" y="3742"/>
                <a:ext cx="2400" cy="300"/>
                <a:chOff x="1094" y="3742"/>
                <a:chExt cx="2400" cy="300"/>
              </a:xfrm>
            </p:grpSpPr>
            <p:sp>
              <p:nvSpPr>
                <p:cNvPr id="936" name="Google Shape;936;p101"/>
                <p:cNvSpPr/>
                <p:nvPr/>
              </p:nvSpPr>
              <p:spPr>
                <a:xfrm>
                  <a:off x="1094" y="3742"/>
                  <a:ext cx="2400" cy="300"/>
                </a:xfrm>
                <a:prstGeom prst="roundRect">
                  <a:avLst>
                    <a:gd name="adj" fmla="val 22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937" name="Google Shape;937;p101"/>
                <p:cNvSpPr/>
                <p:nvPr/>
              </p:nvSpPr>
              <p:spPr>
                <a:xfrm>
                  <a:off x="1095" y="3742"/>
                  <a:ext cx="0" cy="300"/>
                </a:xfrm>
                <a:prstGeom prst="roundRect">
                  <a:avLst>
                    <a:gd name="adj" fmla="val 227"/>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p:txBody>
            </p:sp>
          </p:grp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2"/>
          <p:cNvSpPr/>
          <p:nvPr/>
        </p:nvSpPr>
        <p:spPr>
          <a:xfrm>
            <a:off x="3486150" y="4000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3" name="Google Shape;943;p102"/>
          <p:cNvSpPr/>
          <p:nvPr/>
        </p:nvSpPr>
        <p:spPr>
          <a:xfrm>
            <a:off x="2857500" y="10858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4" name="Google Shape;944;p102"/>
          <p:cNvSpPr/>
          <p:nvPr/>
        </p:nvSpPr>
        <p:spPr>
          <a:xfrm>
            <a:off x="34861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5" name="Google Shape;945;p102"/>
          <p:cNvSpPr/>
          <p:nvPr/>
        </p:nvSpPr>
        <p:spPr>
          <a:xfrm>
            <a:off x="41719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6" name="Google Shape;946;p102"/>
          <p:cNvSpPr/>
          <p:nvPr/>
        </p:nvSpPr>
        <p:spPr>
          <a:xfrm>
            <a:off x="48577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7" name="Google Shape;947;p102"/>
          <p:cNvSpPr/>
          <p:nvPr/>
        </p:nvSpPr>
        <p:spPr>
          <a:xfrm>
            <a:off x="3143251" y="12001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8" name="Google Shape;948;p102"/>
          <p:cNvSpPr/>
          <p:nvPr/>
        </p:nvSpPr>
        <p:spPr>
          <a:xfrm>
            <a:off x="37719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9" name="Google Shape;949;p102"/>
          <p:cNvSpPr/>
          <p:nvPr/>
        </p:nvSpPr>
        <p:spPr>
          <a:xfrm>
            <a:off x="4514851" y="12001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0" name="Google Shape;950;p102"/>
          <p:cNvSpPr/>
          <p:nvPr/>
        </p:nvSpPr>
        <p:spPr>
          <a:xfrm>
            <a:off x="51435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1" name="Google Shape;951;p102"/>
          <p:cNvSpPr/>
          <p:nvPr/>
        </p:nvSpPr>
        <p:spPr>
          <a:xfrm>
            <a:off x="3543301" y="800101"/>
            <a:ext cx="98822" cy="197644"/>
          </a:xfrm>
          <a:custGeom>
            <a:avLst/>
            <a:gdLst/>
            <a:ahLst/>
            <a:cxnLst/>
            <a:rect l="l" t="t" r="r" b="b"/>
            <a:pathLst>
              <a:path w="367" h="732" extrusionOk="0">
                <a:moveTo>
                  <a:pt x="366" y="6"/>
                </a:moveTo>
                <a:cubicBezTo>
                  <a:pt x="0" y="331"/>
                  <a:pt x="271" y="0"/>
                  <a:pt x="271" y="406"/>
                </a:cubicBezTo>
                <a:cubicBezTo>
                  <a:pt x="271" y="731"/>
                  <a:pt x="51" y="550"/>
                  <a:pt x="271" y="693"/>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2" name="Google Shape;952;p102"/>
          <p:cNvSpPr/>
          <p:nvPr/>
        </p:nvSpPr>
        <p:spPr>
          <a:xfrm>
            <a:off x="3600450" y="171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3" name="Google Shape;953;p102"/>
          <p:cNvSpPr/>
          <p:nvPr/>
        </p:nvSpPr>
        <p:spPr>
          <a:xfrm>
            <a:off x="3028951" y="8001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4" name="Google Shape;954;p102"/>
          <p:cNvSpPr/>
          <p:nvPr/>
        </p:nvSpPr>
        <p:spPr>
          <a:xfrm>
            <a:off x="42862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5" name="Google Shape;955;p102"/>
          <p:cNvSpPr/>
          <p:nvPr/>
        </p:nvSpPr>
        <p:spPr>
          <a:xfrm>
            <a:off x="49720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6" name="Google Shape;956;p102"/>
          <p:cNvSpPr/>
          <p:nvPr/>
        </p:nvSpPr>
        <p:spPr>
          <a:xfrm>
            <a:off x="302895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7" name="Google Shape;957;p102"/>
          <p:cNvSpPr/>
          <p:nvPr/>
        </p:nvSpPr>
        <p:spPr>
          <a:xfrm>
            <a:off x="365760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8" name="Google Shape;958;p102"/>
          <p:cNvSpPr/>
          <p:nvPr/>
        </p:nvSpPr>
        <p:spPr>
          <a:xfrm>
            <a:off x="434340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9" name="Google Shape;959;p102"/>
          <p:cNvSpPr/>
          <p:nvPr/>
        </p:nvSpPr>
        <p:spPr>
          <a:xfrm>
            <a:off x="502920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0" name="Google Shape;960;p102"/>
          <p:cNvSpPr/>
          <p:nvPr/>
        </p:nvSpPr>
        <p:spPr>
          <a:xfrm>
            <a:off x="2571751" y="125730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1" name="Google Shape;961;p102"/>
          <p:cNvSpPr/>
          <p:nvPr/>
        </p:nvSpPr>
        <p:spPr>
          <a:xfrm>
            <a:off x="3257551" y="57150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2" name="Google Shape;962;p102"/>
          <p:cNvSpPr/>
          <p:nvPr/>
        </p:nvSpPr>
        <p:spPr>
          <a:xfrm>
            <a:off x="3829051" y="57150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3" name="Google Shape;963;p102"/>
          <p:cNvSpPr/>
          <p:nvPr/>
        </p:nvSpPr>
        <p:spPr>
          <a:xfrm>
            <a:off x="2914650" y="30289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4" name="Google Shape;964;p102"/>
          <p:cNvSpPr/>
          <p:nvPr/>
        </p:nvSpPr>
        <p:spPr>
          <a:xfrm>
            <a:off x="5657850" y="30289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5" name="Google Shape;965;p102"/>
          <p:cNvSpPr/>
          <p:nvPr/>
        </p:nvSpPr>
        <p:spPr>
          <a:xfrm>
            <a:off x="4972050" y="30289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6" name="Google Shape;966;p102"/>
          <p:cNvSpPr/>
          <p:nvPr/>
        </p:nvSpPr>
        <p:spPr>
          <a:xfrm>
            <a:off x="4914900" y="23431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7" name="Google Shape;967;p102"/>
          <p:cNvSpPr/>
          <p:nvPr/>
        </p:nvSpPr>
        <p:spPr>
          <a:xfrm>
            <a:off x="4286250" y="30289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8" name="Google Shape;968;p102"/>
          <p:cNvSpPr/>
          <p:nvPr/>
        </p:nvSpPr>
        <p:spPr>
          <a:xfrm>
            <a:off x="3600450" y="30289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102"/>
          <p:cNvSpPr/>
          <p:nvPr/>
        </p:nvSpPr>
        <p:spPr>
          <a:xfrm>
            <a:off x="3200401" y="3143251"/>
            <a:ext cx="217884"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102"/>
          <p:cNvSpPr/>
          <p:nvPr/>
        </p:nvSpPr>
        <p:spPr>
          <a:xfrm>
            <a:off x="3886201" y="3143251"/>
            <a:ext cx="217884"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102"/>
          <p:cNvSpPr/>
          <p:nvPr/>
        </p:nvSpPr>
        <p:spPr>
          <a:xfrm>
            <a:off x="4629151" y="314325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102"/>
          <p:cNvSpPr/>
          <p:nvPr/>
        </p:nvSpPr>
        <p:spPr>
          <a:xfrm>
            <a:off x="5314951" y="314325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3" name="Google Shape;973;p102"/>
          <p:cNvSpPr/>
          <p:nvPr/>
        </p:nvSpPr>
        <p:spPr>
          <a:xfrm>
            <a:off x="5086351" y="2800350"/>
            <a:ext cx="41672" cy="139303"/>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4" name="Google Shape;974;p102"/>
          <p:cNvSpPr/>
          <p:nvPr/>
        </p:nvSpPr>
        <p:spPr>
          <a:xfrm>
            <a:off x="5829300" y="34861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5" name="Google Shape;975;p102"/>
          <p:cNvSpPr/>
          <p:nvPr/>
        </p:nvSpPr>
        <p:spPr>
          <a:xfrm>
            <a:off x="3086100" y="28003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6" name="Google Shape;976;p102"/>
          <p:cNvSpPr/>
          <p:nvPr/>
        </p:nvSpPr>
        <p:spPr>
          <a:xfrm>
            <a:off x="3771900" y="28003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7" name="Google Shape;977;p102"/>
          <p:cNvSpPr/>
          <p:nvPr/>
        </p:nvSpPr>
        <p:spPr>
          <a:xfrm>
            <a:off x="4457700" y="27432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8" name="Google Shape;978;p102"/>
          <p:cNvSpPr/>
          <p:nvPr/>
        </p:nvSpPr>
        <p:spPr>
          <a:xfrm>
            <a:off x="5086351" y="21145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9" name="Google Shape;979;p102"/>
          <p:cNvSpPr/>
          <p:nvPr/>
        </p:nvSpPr>
        <p:spPr>
          <a:xfrm>
            <a:off x="5829300" y="28003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0" name="Google Shape;980;p102"/>
          <p:cNvSpPr/>
          <p:nvPr/>
        </p:nvSpPr>
        <p:spPr>
          <a:xfrm>
            <a:off x="3086100" y="34861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1" name="Google Shape;981;p102"/>
          <p:cNvSpPr/>
          <p:nvPr/>
        </p:nvSpPr>
        <p:spPr>
          <a:xfrm>
            <a:off x="3829051" y="34290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2" name="Google Shape;982;p102"/>
          <p:cNvSpPr/>
          <p:nvPr/>
        </p:nvSpPr>
        <p:spPr>
          <a:xfrm>
            <a:off x="4514851" y="34290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3" name="Google Shape;983;p102"/>
          <p:cNvSpPr/>
          <p:nvPr/>
        </p:nvSpPr>
        <p:spPr>
          <a:xfrm>
            <a:off x="5200651" y="34861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4" name="Google Shape;984;p102"/>
          <p:cNvSpPr/>
          <p:nvPr/>
        </p:nvSpPr>
        <p:spPr>
          <a:xfrm>
            <a:off x="6000751" y="314325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5" name="Google Shape;985;p102"/>
          <p:cNvSpPr/>
          <p:nvPr/>
        </p:nvSpPr>
        <p:spPr>
          <a:xfrm>
            <a:off x="4629151" y="2514601"/>
            <a:ext cx="164307"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6" name="Google Shape;986;p102"/>
          <p:cNvSpPr/>
          <p:nvPr/>
        </p:nvSpPr>
        <p:spPr>
          <a:xfrm>
            <a:off x="5257801" y="245745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7" name="Google Shape;987;p102"/>
          <p:cNvSpPr/>
          <p:nvPr/>
        </p:nvSpPr>
        <p:spPr>
          <a:xfrm>
            <a:off x="2628901" y="325755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988" name="Google Shape;988;p102"/>
          <p:cNvGrpSpPr/>
          <p:nvPr/>
        </p:nvGrpSpPr>
        <p:grpSpPr>
          <a:xfrm>
            <a:off x="2559844" y="4450556"/>
            <a:ext cx="2500313" cy="357188"/>
            <a:chOff x="1190" y="3738"/>
            <a:chExt cx="2100" cy="300"/>
          </a:xfrm>
        </p:grpSpPr>
        <p:sp>
          <p:nvSpPr>
            <p:cNvPr id="989" name="Google Shape;989;p102"/>
            <p:cNvSpPr/>
            <p:nvPr/>
          </p:nvSpPr>
          <p:spPr>
            <a:xfrm>
              <a:off x="1190" y="3738"/>
              <a:ext cx="2100" cy="300"/>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90" name="Google Shape;990;p102"/>
            <p:cNvSpPr/>
            <p:nvPr/>
          </p:nvSpPr>
          <p:spPr>
            <a:xfrm>
              <a:off x="1190" y="3738"/>
              <a:ext cx="2100" cy="300"/>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991" name="Google Shape;991;p102"/>
          <p:cNvSpPr txBox="1"/>
          <p:nvPr/>
        </p:nvSpPr>
        <p:spPr>
          <a:xfrm>
            <a:off x="5772150" y="1143000"/>
            <a:ext cx="2983800" cy="925200"/>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chemeClr val="dk1"/>
                </a:solidFill>
                <a:latin typeface="Times New Roman"/>
                <a:ea typeface="Times New Roman"/>
                <a:cs typeface="Times New Roman"/>
                <a:sym typeface="Times New Roman"/>
              </a:rPr>
              <a:t>бірдей ме?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03"/>
          <p:cNvSpPr/>
          <p:nvPr/>
        </p:nvSpPr>
        <p:spPr>
          <a:xfrm>
            <a:off x="3486150" y="4000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7" name="Google Shape;997;p103"/>
          <p:cNvSpPr/>
          <p:nvPr/>
        </p:nvSpPr>
        <p:spPr>
          <a:xfrm>
            <a:off x="2857500" y="10858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8" name="Google Shape;998;p103"/>
          <p:cNvSpPr/>
          <p:nvPr/>
        </p:nvSpPr>
        <p:spPr>
          <a:xfrm>
            <a:off x="34861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9" name="Google Shape;999;p103"/>
          <p:cNvSpPr/>
          <p:nvPr/>
        </p:nvSpPr>
        <p:spPr>
          <a:xfrm>
            <a:off x="41719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0" name="Google Shape;1000;p103"/>
          <p:cNvSpPr/>
          <p:nvPr/>
        </p:nvSpPr>
        <p:spPr>
          <a:xfrm>
            <a:off x="485775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1" name="Google Shape;1001;p103"/>
          <p:cNvSpPr/>
          <p:nvPr/>
        </p:nvSpPr>
        <p:spPr>
          <a:xfrm>
            <a:off x="5486400" y="1085850"/>
            <a:ext cx="304801" cy="304801"/>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2" name="Google Shape;1002;p103"/>
          <p:cNvSpPr/>
          <p:nvPr/>
        </p:nvSpPr>
        <p:spPr>
          <a:xfrm>
            <a:off x="3143251" y="12001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3" name="Google Shape;1003;p103"/>
          <p:cNvSpPr/>
          <p:nvPr/>
        </p:nvSpPr>
        <p:spPr>
          <a:xfrm>
            <a:off x="37719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4" name="Google Shape;1004;p103"/>
          <p:cNvSpPr/>
          <p:nvPr/>
        </p:nvSpPr>
        <p:spPr>
          <a:xfrm>
            <a:off x="4514851" y="12001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5" name="Google Shape;1005;p103"/>
          <p:cNvSpPr/>
          <p:nvPr/>
        </p:nvSpPr>
        <p:spPr>
          <a:xfrm>
            <a:off x="51435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6" name="Google Shape;1006;p103"/>
          <p:cNvSpPr/>
          <p:nvPr/>
        </p:nvSpPr>
        <p:spPr>
          <a:xfrm>
            <a:off x="3543301" y="800101"/>
            <a:ext cx="98822" cy="197644"/>
          </a:xfrm>
          <a:custGeom>
            <a:avLst/>
            <a:gdLst/>
            <a:ahLst/>
            <a:cxnLst/>
            <a:rect l="l" t="t" r="r" b="b"/>
            <a:pathLst>
              <a:path w="367" h="732" extrusionOk="0">
                <a:moveTo>
                  <a:pt x="366" y="6"/>
                </a:moveTo>
                <a:cubicBezTo>
                  <a:pt x="0" y="331"/>
                  <a:pt x="271" y="0"/>
                  <a:pt x="271" y="406"/>
                </a:cubicBezTo>
                <a:cubicBezTo>
                  <a:pt x="271" y="731"/>
                  <a:pt x="51" y="550"/>
                  <a:pt x="271" y="693"/>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7" name="Google Shape;1007;p103"/>
          <p:cNvSpPr/>
          <p:nvPr/>
        </p:nvSpPr>
        <p:spPr>
          <a:xfrm>
            <a:off x="3600450" y="171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8" name="Google Shape;1008;p103"/>
          <p:cNvSpPr/>
          <p:nvPr/>
        </p:nvSpPr>
        <p:spPr>
          <a:xfrm>
            <a:off x="3028951" y="8001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9" name="Google Shape;1009;p103"/>
          <p:cNvSpPr/>
          <p:nvPr/>
        </p:nvSpPr>
        <p:spPr>
          <a:xfrm>
            <a:off x="42862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0" name="Google Shape;1010;p103"/>
          <p:cNvSpPr/>
          <p:nvPr/>
        </p:nvSpPr>
        <p:spPr>
          <a:xfrm>
            <a:off x="49720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1" name="Google Shape;1011;p103"/>
          <p:cNvSpPr/>
          <p:nvPr/>
        </p:nvSpPr>
        <p:spPr>
          <a:xfrm>
            <a:off x="56578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2" name="Google Shape;1012;p103"/>
          <p:cNvSpPr/>
          <p:nvPr/>
        </p:nvSpPr>
        <p:spPr>
          <a:xfrm>
            <a:off x="302895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3" name="Google Shape;1013;p103"/>
          <p:cNvSpPr/>
          <p:nvPr/>
        </p:nvSpPr>
        <p:spPr>
          <a:xfrm>
            <a:off x="365760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4" name="Google Shape;1014;p103"/>
          <p:cNvSpPr/>
          <p:nvPr/>
        </p:nvSpPr>
        <p:spPr>
          <a:xfrm>
            <a:off x="434340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5" name="Google Shape;1015;p103"/>
          <p:cNvSpPr/>
          <p:nvPr/>
        </p:nvSpPr>
        <p:spPr>
          <a:xfrm>
            <a:off x="5029201" y="14859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6" name="Google Shape;1016;p103"/>
          <p:cNvSpPr/>
          <p:nvPr/>
        </p:nvSpPr>
        <p:spPr>
          <a:xfrm>
            <a:off x="5657850" y="1485900"/>
            <a:ext cx="10716" cy="153592"/>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7" name="Google Shape;1017;p103"/>
          <p:cNvSpPr/>
          <p:nvPr/>
        </p:nvSpPr>
        <p:spPr>
          <a:xfrm>
            <a:off x="2571751" y="125730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8" name="Google Shape;1018;p103"/>
          <p:cNvSpPr/>
          <p:nvPr/>
        </p:nvSpPr>
        <p:spPr>
          <a:xfrm>
            <a:off x="5886451" y="125730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9" name="Google Shape;1019;p103"/>
          <p:cNvSpPr/>
          <p:nvPr/>
        </p:nvSpPr>
        <p:spPr>
          <a:xfrm>
            <a:off x="3257551" y="57150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0" name="Google Shape;1020;p103"/>
          <p:cNvSpPr/>
          <p:nvPr/>
        </p:nvSpPr>
        <p:spPr>
          <a:xfrm>
            <a:off x="3829051" y="57150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1" name="Google Shape;1021;p103"/>
          <p:cNvSpPr/>
          <p:nvPr/>
        </p:nvSpPr>
        <p:spPr>
          <a:xfrm>
            <a:off x="2400301" y="3486150"/>
            <a:ext cx="164307"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2" name="Google Shape;1022;p103"/>
          <p:cNvSpPr/>
          <p:nvPr/>
        </p:nvSpPr>
        <p:spPr>
          <a:xfrm>
            <a:off x="6000751" y="3543301"/>
            <a:ext cx="164307"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3" name="Google Shape;1023;p103"/>
          <p:cNvSpPr/>
          <p:nvPr/>
        </p:nvSpPr>
        <p:spPr>
          <a:xfrm>
            <a:off x="4686301" y="42291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4" name="Google Shape;1024;p103"/>
          <p:cNvSpPr/>
          <p:nvPr/>
        </p:nvSpPr>
        <p:spPr>
          <a:xfrm>
            <a:off x="5372101" y="42291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5" name="Google Shape;1025;p103"/>
          <p:cNvSpPr/>
          <p:nvPr/>
        </p:nvSpPr>
        <p:spPr>
          <a:xfrm>
            <a:off x="577215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6" name="Google Shape;1026;p103"/>
          <p:cNvSpPr/>
          <p:nvPr/>
        </p:nvSpPr>
        <p:spPr>
          <a:xfrm>
            <a:off x="5772151" y="3829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7" name="Google Shape;1027;p103"/>
          <p:cNvSpPr/>
          <p:nvPr/>
        </p:nvSpPr>
        <p:spPr>
          <a:xfrm>
            <a:off x="5086351" y="30861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8" name="Google Shape;1028;p103"/>
          <p:cNvSpPr/>
          <p:nvPr/>
        </p:nvSpPr>
        <p:spPr>
          <a:xfrm>
            <a:off x="4286250" y="30861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9" name="Google Shape;1029;p103"/>
          <p:cNvSpPr/>
          <p:nvPr/>
        </p:nvSpPr>
        <p:spPr>
          <a:xfrm>
            <a:off x="3600450" y="30861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0" name="Google Shape;1030;p103"/>
          <p:cNvSpPr/>
          <p:nvPr/>
        </p:nvSpPr>
        <p:spPr>
          <a:xfrm>
            <a:off x="2800351" y="30861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1" name="Google Shape;1031;p103"/>
          <p:cNvSpPr/>
          <p:nvPr/>
        </p:nvSpPr>
        <p:spPr>
          <a:xfrm>
            <a:off x="3600450" y="37719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2" name="Google Shape;1032;p103"/>
          <p:cNvSpPr/>
          <p:nvPr/>
        </p:nvSpPr>
        <p:spPr>
          <a:xfrm>
            <a:off x="4343401" y="37719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3" name="Google Shape;1033;p103"/>
          <p:cNvSpPr/>
          <p:nvPr/>
        </p:nvSpPr>
        <p:spPr>
          <a:xfrm>
            <a:off x="2686050" y="331470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4" name="Google Shape;1034;p103"/>
          <p:cNvSpPr/>
          <p:nvPr/>
        </p:nvSpPr>
        <p:spPr>
          <a:xfrm>
            <a:off x="3429000" y="331470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5" name="Google Shape;1035;p103"/>
          <p:cNvSpPr/>
          <p:nvPr/>
        </p:nvSpPr>
        <p:spPr>
          <a:xfrm>
            <a:off x="4171950" y="33718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6" name="Google Shape;1036;p103"/>
          <p:cNvSpPr/>
          <p:nvPr/>
        </p:nvSpPr>
        <p:spPr>
          <a:xfrm>
            <a:off x="4914900" y="33718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7" name="Google Shape;1037;p103"/>
          <p:cNvSpPr/>
          <p:nvPr/>
        </p:nvSpPr>
        <p:spPr>
          <a:xfrm>
            <a:off x="5600700" y="33718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8" name="Google Shape;1038;p103"/>
          <p:cNvSpPr/>
          <p:nvPr/>
        </p:nvSpPr>
        <p:spPr>
          <a:xfrm>
            <a:off x="4972050" y="40576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9" name="Google Shape;1039;p103"/>
          <p:cNvSpPr/>
          <p:nvPr/>
        </p:nvSpPr>
        <p:spPr>
          <a:xfrm>
            <a:off x="3028951" y="342900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0" name="Google Shape;1040;p103"/>
          <p:cNvSpPr/>
          <p:nvPr/>
        </p:nvSpPr>
        <p:spPr>
          <a:xfrm>
            <a:off x="5257801" y="3486151"/>
            <a:ext cx="217884"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1" name="Google Shape;1041;p103"/>
          <p:cNvSpPr/>
          <p:nvPr/>
        </p:nvSpPr>
        <p:spPr>
          <a:xfrm>
            <a:off x="4572001" y="3486151"/>
            <a:ext cx="217884"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2" name="Google Shape;1042;p103"/>
          <p:cNvSpPr/>
          <p:nvPr/>
        </p:nvSpPr>
        <p:spPr>
          <a:xfrm>
            <a:off x="3771901" y="348615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3" name="Google Shape;1043;p103"/>
          <p:cNvSpPr/>
          <p:nvPr/>
        </p:nvSpPr>
        <p:spPr>
          <a:xfrm>
            <a:off x="5086351" y="3771901"/>
            <a:ext cx="98822" cy="197644"/>
          </a:xfrm>
          <a:custGeom>
            <a:avLst/>
            <a:gdLst/>
            <a:ahLst/>
            <a:cxnLst/>
            <a:rect l="l" t="t" r="r" b="b"/>
            <a:pathLst>
              <a:path w="367" h="732" extrusionOk="0">
                <a:moveTo>
                  <a:pt x="366" y="6"/>
                </a:moveTo>
                <a:cubicBezTo>
                  <a:pt x="0" y="331"/>
                  <a:pt x="271" y="0"/>
                  <a:pt x="271" y="406"/>
                </a:cubicBezTo>
                <a:cubicBezTo>
                  <a:pt x="271" y="731"/>
                  <a:pt x="51" y="550"/>
                  <a:pt x="271" y="693"/>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4" name="Google Shape;1044;p103"/>
          <p:cNvSpPr/>
          <p:nvPr/>
        </p:nvSpPr>
        <p:spPr>
          <a:xfrm>
            <a:off x="2857501" y="37719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5" name="Google Shape;1045;p103"/>
          <p:cNvSpPr/>
          <p:nvPr/>
        </p:nvSpPr>
        <p:spPr>
          <a:xfrm>
            <a:off x="5143500" y="45148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046" name="Google Shape;1046;p103"/>
          <p:cNvGrpSpPr/>
          <p:nvPr/>
        </p:nvGrpSpPr>
        <p:grpSpPr>
          <a:xfrm>
            <a:off x="1931194" y="4736306"/>
            <a:ext cx="2500313" cy="357188"/>
            <a:chOff x="662" y="3978"/>
            <a:chExt cx="2100" cy="300"/>
          </a:xfrm>
        </p:grpSpPr>
        <p:sp>
          <p:nvSpPr>
            <p:cNvPr id="1047" name="Google Shape;1047;p103"/>
            <p:cNvSpPr/>
            <p:nvPr/>
          </p:nvSpPr>
          <p:spPr>
            <a:xfrm>
              <a:off x="662" y="3978"/>
              <a:ext cx="2100" cy="300"/>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048" name="Google Shape;1048;p103"/>
            <p:cNvSpPr/>
            <p:nvPr/>
          </p:nvSpPr>
          <p:spPr>
            <a:xfrm>
              <a:off x="662" y="3978"/>
              <a:ext cx="2100" cy="300"/>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049" name="Google Shape;1049;p103"/>
          <p:cNvSpPr txBox="1"/>
          <p:nvPr/>
        </p:nvSpPr>
        <p:spPr>
          <a:xfrm>
            <a:off x="6000750" y="1428750"/>
            <a:ext cx="2983800" cy="925200"/>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chemeClr val="dk1"/>
                </a:solidFill>
                <a:latin typeface="Times New Roman"/>
                <a:ea typeface="Times New Roman"/>
                <a:cs typeface="Times New Roman"/>
                <a:sym typeface="Times New Roman"/>
              </a:rPr>
              <a:t>бірдей ме?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04"/>
          <p:cNvSpPr/>
          <p:nvPr/>
        </p:nvSpPr>
        <p:spPr>
          <a:xfrm>
            <a:off x="4229100" y="148590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5" name="Google Shape;1055;p104"/>
          <p:cNvSpPr/>
          <p:nvPr/>
        </p:nvSpPr>
        <p:spPr>
          <a:xfrm>
            <a:off x="3543300" y="8572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6" name="Google Shape;1056;p104"/>
          <p:cNvSpPr/>
          <p:nvPr/>
        </p:nvSpPr>
        <p:spPr>
          <a:xfrm>
            <a:off x="4229100" y="8572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7" name="Google Shape;1057;p104"/>
          <p:cNvSpPr/>
          <p:nvPr/>
        </p:nvSpPr>
        <p:spPr>
          <a:xfrm>
            <a:off x="4914900" y="8572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8" name="Google Shape;1058;p104"/>
          <p:cNvSpPr/>
          <p:nvPr/>
        </p:nvSpPr>
        <p:spPr>
          <a:xfrm>
            <a:off x="5600700" y="8572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9" name="Google Shape;1059;p104"/>
          <p:cNvSpPr/>
          <p:nvPr/>
        </p:nvSpPr>
        <p:spPr>
          <a:xfrm>
            <a:off x="6286500" y="8572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0" name="Google Shape;1060;p104"/>
          <p:cNvSpPr/>
          <p:nvPr/>
        </p:nvSpPr>
        <p:spPr>
          <a:xfrm>
            <a:off x="2743200" y="28003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1" name="Google Shape;1061;p104"/>
          <p:cNvSpPr/>
          <p:nvPr/>
        </p:nvSpPr>
        <p:spPr>
          <a:xfrm>
            <a:off x="4114800" y="342900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2" name="Google Shape;1062;p104"/>
          <p:cNvSpPr/>
          <p:nvPr/>
        </p:nvSpPr>
        <p:spPr>
          <a:xfrm>
            <a:off x="3429000" y="28003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3" name="Google Shape;1063;p104"/>
          <p:cNvSpPr/>
          <p:nvPr/>
        </p:nvSpPr>
        <p:spPr>
          <a:xfrm>
            <a:off x="4057650" y="280035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4" name="Google Shape;1064;p104"/>
          <p:cNvSpPr/>
          <p:nvPr/>
        </p:nvSpPr>
        <p:spPr>
          <a:xfrm>
            <a:off x="4686300" y="274320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5" name="Google Shape;1065;p104"/>
          <p:cNvSpPr/>
          <p:nvPr/>
        </p:nvSpPr>
        <p:spPr>
          <a:xfrm>
            <a:off x="5314950" y="2743200"/>
            <a:ext cx="304801"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6" name="Google Shape;1066;p104"/>
          <p:cNvSpPr/>
          <p:nvPr/>
        </p:nvSpPr>
        <p:spPr>
          <a:xfrm>
            <a:off x="5943601" y="102870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7" name="Google Shape;1067;p104"/>
          <p:cNvSpPr/>
          <p:nvPr/>
        </p:nvSpPr>
        <p:spPr>
          <a:xfrm>
            <a:off x="5257801" y="9715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8" name="Google Shape;1068;p104"/>
          <p:cNvSpPr/>
          <p:nvPr/>
        </p:nvSpPr>
        <p:spPr>
          <a:xfrm>
            <a:off x="4572001" y="102870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9" name="Google Shape;1069;p104"/>
          <p:cNvSpPr/>
          <p:nvPr/>
        </p:nvSpPr>
        <p:spPr>
          <a:xfrm>
            <a:off x="3886201" y="102870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0" name="Google Shape;1070;p104"/>
          <p:cNvSpPr/>
          <p:nvPr/>
        </p:nvSpPr>
        <p:spPr>
          <a:xfrm>
            <a:off x="3086101" y="297180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1" name="Google Shape;1071;p104"/>
          <p:cNvSpPr/>
          <p:nvPr/>
        </p:nvSpPr>
        <p:spPr>
          <a:xfrm>
            <a:off x="3714751" y="29146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2" name="Google Shape;1072;p104"/>
          <p:cNvSpPr/>
          <p:nvPr/>
        </p:nvSpPr>
        <p:spPr>
          <a:xfrm>
            <a:off x="4343401" y="291465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3" name="Google Shape;1073;p104"/>
          <p:cNvSpPr/>
          <p:nvPr/>
        </p:nvSpPr>
        <p:spPr>
          <a:xfrm>
            <a:off x="5029201" y="2857501"/>
            <a:ext cx="217884"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4" name="Google Shape;1074;p104"/>
          <p:cNvSpPr/>
          <p:nvPr/>
        </p:nvSpPr>
        <p:spPr>
          <a:xfrm>
            <a:off x="4343400" y="1257300"/>
            <a:ext cx="42862" cy="139303"/>
          </a:xfrm>
          <a:custGeom>
            <a:avLst/>
            <a:gdLst/>
            <a:ahLst/>
            <a:cxnLst/>
            <a:rect l="l" t="t" r="r" b="b"/>
            <a:pathLst>
              <a:path w="159" h="517" extrusionOk="0">
                <a:moveTo>
                  <a:pt x="158" y="3"/>
                </a:moveTo>
                <a:cubicBezTo>
                  <a:pt x="0" y="233"/>
                  <a:pt x="117" y="0"/>
                  <a:pt x="117" y="286"/>
                </a:cubicBezTo>
                <a:cubicBezTo>
                  <a:pt x="117" y="516"/>
                  <a:pt x="22" y="387"/>
                  <a:pt x="117"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5" name="Google Shape;1075;p104"/>
          <p:cNvSpPr/>
          <p:nvPr/>
        </p:nvSpPr>
        <p:spPr>
          <a:xfrm>
            <a:off x="4229101" y="3200400"/>
            <a:ext cx="41672" cy="139303"/>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6" name="Google Shape;1076;p104"/>
          <p:cNvSpPr/>
          <p:nvPr/>
        </p:nvSpPr>
        <p:spPr>
          <a:xfrm>
            <a:off x="365760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7" name="Google Shape;1077;p104"/>
          <p:cNvSpPr/>
          <p:nvPr/>
        </p:nvSpPr>
        <p:spPr>
          <a:xfrm>
            <a:off x="6457951" y="62865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8" name="Google Shape;1078;p104"/>
          <p:cNvSpPr/>
          <p:nvPr/>
        </p:nvSpPr>
        <p:spPr>
          <a:xfrm>
            <a:off x="577215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9" name="Google Shape;1079;p104"/>
          <p:cNvSpPr/>
          <p:nvPr/>
        </p:nvSpPr>
        <p:spPr>
          <a:xfrm>
            <a:off x="502920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0" name="Google Shape;1080;p104"/>
          <p:cNvSpPr/>
          <p:nvPr/>
        </p:nvSpPr>
        <p:spPr>
          <a:xfrm>
            <a:off x="440055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1" name="Google Shape;1081;p104"/>
          <p:cNvSpPr/>
          <p:nvPr/>
        </p:nvSpPr>
        <p:spPr>
          <a:xfrm>
            <a:off x="3714751" y="12573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2" name="Google Shape;1082;p104"/>
          <p:cNvSpPr/>
          <p:nvPr/>
        </p:nvSpPr>
        <p:spPr>
          <a:xfrm>
            <a:off x="5143500" y="12573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3" name="Google Shape;1083;p104"/>
          <p:cNvSpPr/>
          <p:nvPr/>
        </p:nvSpPr>
        <p:spPr>
          <a:xfrm>
            <a:off x="5772151" y="131445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4" name="Google Shape;1084;p104"/>
          <p:cNvSpPr/>
          <p:nvPr/>
        </p:nvSpPr>
        <p:spPr>
          <a:xfrm>
            <a:off x="6457951" y="12573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5" name="Google Shape;1085;p104"/>
          <p:cNvSpPr/>
          <p:nvPr/>
        </p:nvSpPr>
        <p:spPr>
          <a:xfrm>
            <a:off x="4229101" y="25146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6" name="Google Shape;1086;p104"/>
          <p:cNvSpPr/>
          <p:nvPr/>
        </p:nvSpPr>
        <p:spPr>
          <a:xfrm>
            <a:off x="3600450" y="2514600"/>
            <a:ext cx="10716" cy="153592"/>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7" name="Google Shape;1087;p104"/>
          <p:cNvSpPr/>
          <p:nvPr/>
        </p:nvSpPr>
        <p:spPr>
          <a:xfrm>
            <a:off x="2857501" y="25146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8" name="Google Shape;1088;p104"/>
          <p:cNvSpPr/>
          <p:nvPr/>
        </p:nvSpPr>
        <p:spPr>
          <a:xfrm>
            <a:off x="4400551" y="18859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9" name="Google Shape;1089;p104"/>
          <p:cNvSpPr/>
          <p:nvPr/>
        </p:nvSpPr>
        <p:spPr>
          <a:xfrm>
            <a:off x="3600450" y="32575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0" name="Google Shape;1090;p104"/>
          <p:cNvSpPr/>
          <p:nvPr/>
        </p:nvSpPr>
        <p:spPr>
          <a:xfrm>
            <a:off x="2857501" y="32575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1" name="Google Shape;1091;p104"/>
          <p:cNvSpPr/>
          <p:nvPr/>
        </p:nvSpPr>
        <p:spPr>
          <a:xfrm>
            <a:off x="5486400" y="2457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2" name="Google Shape;1092;p104"/>
          <p:cNvSpPr/>
          <p:nvPr/>
        </p:nvSpPr>
        <p:spPr>
          <a:xfrm>
            <a:off x="4857751" y="25146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3" name="Google Shape;1093;p104"/>
          <p:cNvSpPr/>
          <p:nvPr/>
        </p:nvSpPr>
        <p:spPr>
          <a:xfrm>
            <a:off x="5486400" y="3143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4" name="Google Shape;1094;p104"/>
          <p:cNvSpPr/>
          <p:nvPr/>
        </p:nvSpPr>
        <p:spPr>
          <a:xfrm>
            <a:off x="4914901" y="3200400"/>
            <a:ext cx="11906" cy="153592"/>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5" name="Google Shape;1095;p104"/>
          <p:cNvSpPr/>
          <p:nvPr/>
        </p:nvSpPr>
        <p:spPr>
          <a:xfrm>
            <a:off x="4286250" y="38290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6" name="Google Shape;1096;p104"/>
          <p:cNvSpPr/>
          <p:nvPr/>
        </p:nvSpPr>
        <p:spPr>
          <a:xfrm>
            <a:off x="2457451" y="297180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7" name="Google Shape;1097;p104"/>
          <p:cNvSpPr/>
          <p:nvPr/>
        </p:nvSpPr>
        <p:spPr>
          <a:xfrm>
            <a:off x="4572001" y="1600200"/>
            <a:ext cx="165498"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8" name="Google Shape;1098;p104"/>
          <p:cNvSpPr/>
          <p:nvPr/>
        </p:nvSpPr>
        <p:spPr>
          <a:xfrm>
            <a:off x="4000501" y="165735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9" name="Google Shape;1099;p104"/>
          <p:cNvSpPr/>
          <p:nvPr/>
        </p:nvSpPr>
        <p:spPr>
          <a:xfrm>
            <a:off x="6629401" y="10287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0" name="Google Shape;1100;p104"/>
          <p:cNvSpPr/>
          <p:nvPr/>
        </p:nvSpPr>
        <p:spPr>
          <a:xfrm>
            <a:off x="4400551" y="360045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1" name="Google Shape;1101;p104"/>
          <p:cNvSpPr/>
          <p:nvPr/>
        </p:nvSpPr>
        <p:spPr>
          <a:xfrm>
            <a:off x="3829051" y="360045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2" name="Google Shape;1102;p104"/>
          <p:cNvSpPr/>
          <p:nvPr/>
        </p:nvSpPr>
        <p:spPr>
          <a:xfrm>
            <a:off x="3314701" y="10287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3" name="Google Shape;1103;p104"/>
          <p:cNvSpPr/>
          <p:nvPr/>
        </p:nvSpPr>
        <p:spPr>
          <a:xfrm>
            <a:off x="5600701" y="2857501"/>
            <a:ext cx="165498"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104" name="Google Shape;1104;p104"/>
          <p:cNvGrpSpPr/>
          <p:nvPr/>
        </p:nvGrpSpPr>
        <p:grpSpPr>
          <a:xfrm>
            <a:off x="2457451" y="4572000"/>
            <a:ext cx="2500313" cy="357188"/>
            <a:chOff x="1104" y="3840"/>
            <a:chExt cx="2100" cy="300"/>
          </a:xfrm>
        </p:grpSpPr>
        <p:sp>
          <p:nvSpPr>
            <p:cNvPr id="1105" name="Google Shape;1105;p104"/>
            <p:cNvSpPr/>
            <p:nvPr/>
          </p:nvSpPr>
          <p:spPr>
            <a:xfrm>
              <a:off x="1104" y="3840"/>
              <a:ext cx="2100" cy="300"/>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106" name="Google Shape;1106;p104"/>
            <p:cNvSpPr/>
            <p:nvPr/>
          </p:nvSpPr>
          <p:spPr>
            <a:xfrm>
              <a:off x="1104" y="3840"/>
              <a:ext cx="2100" cy="300"/>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107" name="Google Shape;1107;p104"/>
          <p:cNvSpPr txBox="1"/>
          <p:nvPr/>
        </p:nvSpPr>
        <p:spPr>
          <a:xfrm>
            <a:off x="6027300" y="1610925"/>
            <a:ext cx="2983800" cy="925200"/>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chemeClr val="dk1"/>
                </a:solidFill>
                <a:latin typeface="Times New Roman"/>
                <a:ea typeface="Times New Roman"/>
                <a:cs typeface="Times New Roman"/>
                <a:sym typeface="Times New Roman"/>
              </a:rPr>
              <a:t>бірдей ме?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05"/>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pic>
        <p:nvPicPr>
          <p:cNvPr id="1119" name="Google Shape;1119;p106"/>
          <p:cNvPicPr preferRelativeResize="0"/>
          <p:nvPr/>
        </p:nvPicPr>
        <p:blipFill rotWithShape="1">
          <a:blip r:embed="rId3">
            <a:alphaModFix/>
          </a:blip>
          <a:srcRect/>
          <a:stretch/>
        </p:blipFill>
        <p:spPr>
          <a:xfrm>
            <a:off x="1657350" y="2857500"/>
            <a:ext cx="1542136" cy="824654"/>
          </a:xfrm>
          <a:prstGeom prst="rect">
            <a:avLst/>
          </a:prstGeom>
          <a:noFill/>
          <a:ln>
            <a:noFill/>
          </a:ln>
        </p:spPr>
      </p:pic>
      <p:sp>
        <p:nvSpPr>
          <p:cNvPr id="1120" name="Google Shape;1120;p106"/>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1" name="Google Shape;1121;p106"/>
          <p:cNvSpPr/>
          <p:nvPr/>
        </p:nvSpPr>
        <p:spPr>
          <a:xfrm>
            <a:off x="1471819" y="41805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800" b="0" i="0" u="none" strike="noStrike" cap="none">
                <a:solidFill>
                  <a:schemeClr val="dk1"/>
                </a:solidFill>
                <a:latin typeface="Arial"/>
                <a:ea typeface="Arial"/>
                <a:cs typeface="Arial"/>
                <a:sym typeface="Arial"/>
              </a:rPr>
              <a:t>Біріншілік көмірегі</a:t>
            </a:r>
            <a:r>
              <a:rPr lang="ru" sz="1400" b="0" i="0" u="none" strike="noStrike" cap="none">
                <a:solidFill>
                  <a:schemeClr val="dk1"/>
                </a:solidFill>
                <a:latin typeface="Arial"/>
                <a:ea typeface="Arial"/>
                <a:cs typeface="Arial"/>
                <a:sym typeface="Arial"/>
              </a:rPr>
              <a:t> = 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Екін</a:t>
            </a:r>
            <a:r>
              <a:rPr lang="ru" sz="1800" b="0" i="0" u="none" strike="noStrike" cap="none">
                <a:solidFill>
                  <a:schemeClr val="dk1"/>
                </a:solidFill>
                <a:latin typeface="Arial"/>
                <a:ea typeface="Arial"/>
                <a:cs typeface="Arial"/>
                <a:sym typeface="Arial"/>
              </a:rPr>
              <a:t>шілік көмірегі</a:t>
            </a:r>
            <a:r>
              <a:rPr lang="ru" sz="1400" b="0" i="0" u="none" strike="noStrike" cap="none">
                <a:solidFill>
                  <a:schemeClr val="dk1"/>
                </a:solidFill>
                <a:latin typeface="Arial"/>
                <a:ea typeface="Arial"/>
                <a:cs typeface="Arial"/>
                <a:sym typeface="Arial"/>
              </a:rPr>
              <a:t> = </a:t>
            </a:r>
            <a:r>
              <a:rPr lang="ru" sz="1400" b="1" i="0" u="none" strike="noStrike" cap="none">
                <a:solidFill>
                  <a:srgbClr val="FF0000"/>
                </a:solidFill>
                <a:latin typeface="Arial"/>
                <a:ea typeface="Arial"/>
                <a:cs typeface="Arial"/>
                <a:sym typeface="Arial"/>
              </a:rPr>
              <a:t>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TҮшін</a:t>
            </a:r>
            <a:r>
              <a:rPr lang="ru" sz="1800" b="0" i="0" u="none" strike="noStrike" cap="none">
                <a:solidFill>
                  <a:schemeClr val="dk1"/>
                </a:solidFill>
                <a:latin typeface="Arial"/>
                <a:ea typeface="Arial"/>
                <a:cs typeface="Arial"/>
                <a:sym typeface="Arial"/>
              </a:rPr>
              <a:t>шілік көмірегі</a:t>
            </a:r>
            <a:r>
              <a:rPr lang="ru" sz="1400" b="0" i="0" u="none" strike="noStrike" cap="none">
                <a:solidFill>
                  <a:schemeClr val="dk1"/>
                </a:solidFill>
                <a:latin typeface="Arial"/>
                <a:ea typeface="Arial"/>
                <a:cs typeface="Arial"/>
                <a:sym typeface="Arial"/>
              </a:rPr>
              <a:t> =</a:t>
            </a:r>
            <a:r>
              <a:rPr lang="ru" sz="1400" b="1" i="0" u="none" strike="noStrike" cap="none">
                <a:solidFill>
                  <a:srgbClr val="FF0000"/>
                </a:solidFill>
                <a:latin typeface="Arial"/>
                <a:ea typeface="Arial"/>
                <a:cs typeface="Arial"/>
                <a:sym typeface="Arial"/>
              </a:rPr>
              <a:t>0</a:t>
            </a:r>
            <a:endParaRPr sz="1100" b="0" i="0" u="none" strike="noStrike" cap="none">
              <a:solidFill>
                <a:srgbClr val="000000"/>
              </a:solidFill>
              <a:latin typeface="Arial"/>
              <a:ea typeface="Arial"/>
              <a:cs typeface="Arial"/>
              <a:sym typeface="Arial"/>
            </a:endParaRPr>
          </a:p>
        </p:txBody>
      </p:sp>
      <p:sp>
        <p:nvSpPr>
          <p:cNvPr id="1122" name="Google Shape;1122;p106"/>
          <p:cNvSpPr txBox="1"/>
          <p:nvPr/>
        </p:nvSpPr>
        <p:spPr>
          <a:xfrm>
            <a:off x="1423004" y="37959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pic>
        <p:nvPicPr>
          <p:cNvPr id="1128" name="Google Shape;1128;p107"/>
          <p:cNvPicPr preferRelativeResize="0"/>
          <p:nvPr/>
        </p:nvPicPr>
        <p:blipFill rotWithShape="1">
          <a:blip r:embed="rId3">
            <a:alphaModFix/>
          </a:blip>
          <a:srcRect/>
          <a:stretch/>
        </p:blipFill>
        <p:spPr>
          <a:xfrm>
            <a:off x="1657350" y="2857500"/>
            <a:ext cx="1542136" cy="824654"/>
          </a:xfrm>
          <a:prstGeom prst="rect">
            <a:avLst/>
          </a:prstGeom>
          <a:noFill/>
          <a:ln>
            <a:noFill/>
          </a:ln>
        </p:spPr>
      </p:pic>
      <p:sp>
        <p:nvSpPr>
          <p:cNvPr id="1129" name="Google Shape;1129;p107"/>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0" name="Google Shape;1130;p107"/>
          <p:cNvSpPr/>
          <p:nvPr/>
        </p:nvSpPr>
        <p:spPr>
          <a:xfrm>
            <a:off x="1471819" y="41805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a:t>
            </a:r>
            <a:r>
              <a:rPr lang="ru" sz="1500" b="1" i="0" u="none" strike="noStrike" cap="none">
                <a:solidFill>
                  <a:srgbClr val="FF0000"/>
                </a:solidFill>
                <a:latin typeface="Arial"/>
                <a:ea typeface="Arial"/>
                <a:cs typeface="Arial"/>
                <a:sym typeface="Arial"/>
              </a:rPr>
              <a:t>0</a:t>
            </a:r>
            <a:endParaRPr sz="1500" b="0" i="0" u="none" strike="noStrike" cap="none">
              <a:solidFill>
                <a:srgbClr val="000000"/>
              </a:solidFill>
              <a:latin typeface="Arial"/>
              <a:ea typeface="Arial"/>
              <a:cs typeface="Arial"/>
              <a:sym typeface="Arial"/>
            </a:endParaRPr>
          </a:p>
        </p:txBody>
      </p:sp>
      <p:sp>
        <p:nvSpPr>
          <p:cNvPr id="1131" name="Google Shape;1131;p107"/>
          <p:cNvSpPr txBox="1"/>
          <p:nvPr/>
        </p:nvSpPr>
        <p:spPr>
          <a:xfrm>
            <a:off x="1423004" y="37959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08"/>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138" name="Google Shape;1138;p108"/>
          <p:cNvGrpSpPr/>
          <p:nvPr/>
        </p:nvGrpSpPr>
        <p:grpSpPr>
          <a:xfrm>
            <a:off x="1657350" y="2857500"/>
            <a:ext cx="1542136" cy="1175927"/>
            <a:chOff x="768" y="2784"/>
            <a:chExt cx="1295" cy="988"/>
          </a:xfrm>
        </p:grpSpPr>
        <p:pic>
          <p:nvPicPr>
            <p:cNvPr id="1139" name="Google Shape;1139;p108"/>
            <p:cNvPicPr preferRelativeResize="0"/>
            <p:nvPr/>
          </p:nvPicPr>
          <p:blipFill rotWithShape="1">
            <a:blip r:embed="rId3">
              <a:alphaModFix/>
            </a:blip>
            <a:srcRect/>
            <a:stretch/>
          </p:blipFill>
          <p:spPr>
            <a:xfrm>
              <a:off x="768" y="2784"/>
              <a:ext cx="1295" cy="693"/>
            </a:xfrm>
            <a:prstGeom prst="rect">
              <a:avLst/>
            </a:prstGeom>
            <a:noFill/>
            <a:ln>
              <a:noFill/>
            </a:ln>
          </p:spPr>
        </p:pic>
        <p:pic>
          <p:nvPicPr>
            <p:cNvPr id="1140" name="Google Shape;1140;p108"/>
            <p:cNvPicPr preferRelativeResize="0"/>
            <p:nvPr/>
          </p:nvPicPr>
          <p:blipFill rotWithShape="1">
            <a:blip r:embed="rId4">
              <a:alphaModFix/>
            </a:blip>
            <a:srcRect/>
            <a:stretch/>
          </p:blipFill>
          <p:spPr>
            <a:xfrm>
              <a:off x="912" y="3552"/>
              <a:ext cx="1104" cy="220"/>
            </a:xfrm>
            <a:prstGeom prst="rect">
              <a:avLst/>
            </a:prstGeom>
            <a:noFill/>
            <a:ln>
              <a:noFill/>
            </a:ln>
          </p:spPr>
        </p:pic>
      </p:grpSp>
      <p:sp>
        <p:nvSpPr>
          <p:cNvPr id="1141" name="Google Shape;1141;p108"/>
          <p:cNvSpPr/>
          <p:nvPr/>
        </p:nvSpPr>
        <p:spPr>
          <a:xfrm>
            <a:off x="3328719" y="404906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a:t>
            </a:r>
            <a:r>
              <a:rPr lang="ru" sz="1500" b="1" i="0" u="none" strike="noStrike" cap="none">
                <a:solidFill>
                  <a:srgbClr val="FF0000"/>
                </a:solidFill>
                <a:latin typeface="Arial"/>
                <a:ea typeface="Arial"/>
                <a:cs typeface="Arial"/>
                <a:sym typeface="Arial"/>
              </a:rPr>
              <a:t>0</a:t>
            </a:r>
            <a:endParaRPr sz="1500" b="0" i="0" u="none" strike="noStrike" cap="none">
              <a:solidFill>
                <a:srgbClr val="000000"/>
              </a:solidFill>
              <a:latin typeface="Arial"/>
              <a:ea typeface="Arial"/>
              <a:cs typeface="Arial"/>
              <a:sym typeface="Arial"/>
            </a:endParaRPr>
          </a:p>
        </p:txBody>
      </p:sp>
      <p:sp>
        <p:nvSpPr>
          <p:cNvPr id="1142" name="Google Shape;1142;p108"/>
          <p:cNvSpPr txBox="1"/>
          <p:nvPr/>
        </p:nvSpPr>
        <p:spPr>
          <a:xfrm>
            <a:off x="3279904" y="366449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Google Shape;1148;p109"/>
          <p:cNvPicPr preferRelativeResize="0"/>
          <p:nvPr/>
        </p:nvPicPr>
        <p:blipFill rotWithShape="1">
          <a:blip r:embed="rId3">
            <a:alphaModFix/>
          </a:blip>
          <a:srcRect/>
          <a:stretch/>
        </p:blipFill>
        <p:spPr>
          <a:xfrm>
            <a:off x="1657350" y="2857500"/>
            <a:ext cx="1542136" cy="824654"/>
          </a:xfrm>
          <a:prstGeom prst="rect">
            <a:avLst/>
          </a:prstGeom>
          <a:noFill/>
          <a:ln>
            <a:noFill/>
          </a:ln>
        </p:spPr>
      </p:pic>
      <p:sp>
        <p:nvSpPr>
          <p:cNvPr id="1149" name="Google Shape;1149;p109"/>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0" name="Google Shape;1150;p109"/>
          <p:cNvSpPr/>
          <p:nvPr/>
        </p:nvSpPr>
        <p:spPr>
          <a:xfrm>
            <a:off x="1471819" y="41805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a:t>
            </a:r>
            <a:r>
              <a:rPr lang="ru" sz="1500" b="1" i="0" u="none" strike="noStrike" cap="none">
                <a:solidFill>
                  <a:srgbClr val="FF0000"/>
                </a:solidFill>
                <a:latin typeface="Arial"/>
                <a:ea typeface="Arial"/>
                <a:cs typeface="Arial"/>
                <a:sym typeface="Arial"/>
              </a:rPr>
              <a:t>0</a:t>
            </a:r>
            <a:endParaRPr sz="1500" b="0" i="0" u="none" strike="noStrike" cap="none">
              <a:solidFill>
                <a:srgbClr val="000000"/>
              </a:solidFill>
              <a:latin typeface="Arial"/>
              <a:ea typeface="Arial"/>
              <a:cs typeface="Arial"/>
              <a:sym typeface="Arial"/>
            </a:endParaRPr>
          </a:p>
        </p:txBody>
      </p:sp>
      <p:sp>
        <p:nvSpPr>
          <p:cNvPr id="1151" name="Google Shape;1151;p109"/>
          <p:cNvSpPr txBox="1"/>
          <p:nvPr/>
        </p:nvSpPr>
        <p:spPr>
          <a:xfrm>
            <a:off x="1423004" y="37959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pic>
        <p:nvPicPr>
          <p:cNvPr id="1157" name="Google Shape;1157;p110"/>
          <p:cNvPicPr preferRelativeResize="0"/>
          <p:nvPr/>
        </p:nvPicPr>
        <p:blipFill rotWithShape="1">
          <a:blip r:embed="rId3">
            <a:alphaModFix/>
          </a:blip>
          <a:srcRect/>
          <a:stretch/>
        </p:blipFill>
        <p:spPr>
          <a:xfrm>
            <a:off x="1657350" y="2857500"/>
            <a:ext cx="1542136" cy="824654"/>
          </a:xfrm>
          <a:prstGeom prst="rect">
            <a:avLst/>
          </a:prstGeom>
          <a:noFill/>
          <a:ln>
            <a:noFill/>
          </a:ln>
        </p:spPr>
      </p:pic>
      <p:sp>
        <p:nvSpPr>
          <p:cNvPr id="1158" name="Google Shape;1158;p110"/>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9" name="Google Shape;1159;p110"/>
          <p:cNvSpPr/>
          <p:nvPr/>
        </p:nvSpPr>
        <p:spPr>
          <a:xfrm>
            <a:off x="1471819" y="41805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2</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a:t>
            </a:r>
            <a:r>
              <a:rPr lang="ru" sz="1500" b="1" i="0" u="none" strike="noStrike" cap="none">
                <a:solidFill>
                  <a:srgbClr val="FF0000"/>
                </a:solidFill>
                <a:latin typeface="Arial"/>
                <a:ea typeface="Arial"/>
                <a:cs typeface="Arial"/>
                <a:sym typeface="Arial"/>
              </a:rPr>
              <a:t>0</a:t>
            </a:r>
            <a:endParaRPr sz="1500" b="0" i="0" u="none" strike="noStrike" cap="none">
              <a:solidFill>
                <a:srgbClr val="000000"/>
              </a:solidFill>
              <a:latin typeface="Arial"/>
              <a:ea typeface="Arial"/>
              <a:cs typeface="Arial"/>
              <a:sym typeface="Arial"/>
            </a:endParaRPr>
          </a:p>
        </p:txBody>
      </p:sp>
      <p:sp>
        <p:nvSpPr>
          <p:cNvPr id="1160" name="Google Shape;1160;p110"/>
          <p:cNvSpPr txBox="1"/>
          <p:nvPr/>
        </p:nvSpPr>
        <p:spPr>
          <a:xfrm>
            <a:off x="1423004" y="37959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p:nvPr/>
        </p:nvSpPr>
        <p:spPr>
          <a:xfrm>
            <a:off x="2215754" y="3887392"/>
            <a:ext cx="2286000" cy="75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(бейорганикалық қосылыстар)</a:t>
            </a:r>
            <a:endParaRPr sz="2000" b="0" i="0" u="none" strike="noStrike" cap="none">
              <a:solidFill>
                <a:srgbClr val="000000"/>
              </a:solidFill>
              <a:latin typeface="Arial"/>
              <a:ea typeface="Arial"/>
              <a:cs typeface="Arial"/>
              <a:sym typeface="Arial"/>
            </a:endParaRPr>
          </a:p>
        </p:txBody>
      </p:sp>
      <p:sp>
        <p:nvSpPr>
          <p:cNvPr id="285" name="Google Shape;285;p48"/>
          <p:cNvSpPr txBox="1"/>
          <p:nvPr/>
        </p:nvSpPr>
        <p:spPr>
          <a:xfrm>
            <a:off x="4755356" y="3919538"/>
            <a:ext cx="2286000" cy="75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(органикалық қосылыстар)</a:t>
            </a:r>
            <a:endParaRPr sz="2000" b="0" i="0" u="none" strike="noStrike" cap="none">
              <a:solidFill>
                <a:srgbClr val="000000"/>
              </a:solidFill>
              <a:latin typeface="Arial"/>
              <a:ea typeface="Arial"/>
              <a:cs typeface="Arial"/>
              <a:sym typeface="Arial"/>
            </a:endParaRPr>
          </a:p>
        </p:txBody>
      </p:sp>
      <p:sp>
        <p:nvSpPr>
          <p:cNvPr id="286" name="Google Shape;286;p48"/>
          <p:cNvSpPr txBox="1"/>
          <p:nvPr/>
        </p:nvSpPr>
        <p:spPr>
          <a:xfrm>
            <a:off x="1669257" y="1378744"/>
            <a:ext cx="5956800" cy="41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chemeClr val="dk1"/>
                </a:solidFill>
                <a:latin typeface="Arial"/>
                <a:ea typeface="Arial"/>
                <a:cs typeface="Arial"/>
                <a:sym typeface="Arial"/>
              </a:rPr>
              <a:t>1828 жылы Вёлер (неміс химигі)</a:t>
            </a:r>
            <a:endParaRPr sz="1100" b="0" i="0" u="none" strike="noStrike" cap="none">
              <a:solidFill>
                <a:srgbClr val="000000"/>
              </a:solidFill>
              <a:latin typeface="Arial"/>
              <a:ea typeface="Arial"/>
              <a:cs typeface="Arial"/>
              <a:sym typeface="Arial"/>
            </a:endParaRPr>
          </a:p>
        </p:txBody>
      </p:sp>
      <p:sp>
        <p:nvSpPr>
          <p:cNvPr id="287" name="Google Shape;287;p48"/>
          <p:cNvSpPr/>
          <p:nvPr/>
        </p:nvSpPr>
        <p:spPr>
          <a:xfrm>
            <a:off x="1115500" y="399925"/>
            <a:ext cx="7533300" cy="852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ru" sz="2700" b="0" i="0" u="sng" strike="noStrike" cap="none">
                <a:solidFill>
                  <a:srgbClr val="CC0000"/>
                </a:solidFill>
                <a:latin typeface="Arial"/>
                <a:ea typeface="Arial"/>
                <a:cs typeface="Arial"/>
                <a:sym typeface="Arial"/>
              </a:rPr>
              <a:t>Органикалық химияның ғылым ретінде дамуы</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sng" strike="noStrike" cap="none">
              <a:solidFill>
                <a:srgbClr val="CC0000"/>
              </a:solidFill>
              <a:latin typeface="Arial"/>
              <a:ea typeface="Arial"/>
              <a:cs typeface="Arial"/>
              <a:sym typeface="Arial"/>
            </a:endParaRPr>
          </a:p>
        </p:txBody>
      </p:sp>
      <p:pic>
        <p:nvPicPr>
          <p:cNvPr id="288" name="Google Shape;288;p48" descr="\\Bridge\science(sec)\A-level Chem (3rd Ed)\AL Chem 3A gif\AL-Chem 21\T24-01.gif"/>
          <p:cNvPicPr preferRelativeResize="0"/>
          <p:nvPr/>
        </p:nvPicPr>
        <p:blipFill rotWithShape="1">
          <a:blip r:embed="rId3">
            <a:alphaModFix/>
          </a:blip>
          <a:srcRect/>
          <a:stretch/>
        </p:blipFill>
        <p:spPr>
          <a:xfrm>
            <a:off x="2044304" y="1920479"/>
            <a:ext cx="4924424" cy="18847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grpSp>
        <p:nvGrpSpPr>
          <p:cNvPr id="1166" name="Google Shape;1166;p111"/>
          <p:cNvGrpSpPr/>
          <p:nvPr/>
        </p:nvGrpSpPr>
        <p:grpSpPr>
          <a:xfrm>
            <a:off x="1771650" y="2457450"/>
            <a:ext cx="1986048" cy="1503191"/>
            <a:chOff x="3216" y="2544"/>
            <a:chExt cx="2123" cy="1454"/>
          </a:xfrm>
        </p:grpSpPr>
        <p:sp>
          <p:nvSpPr>
            <p:cNvPr id="1167" name="Google Shape;1167;p111"/>
            <p:cNvSpPr txBox="1"/>
            <p:nvPr/>
          </p:nvSpPr>
          <p:spPr>
            <a:xfrm>
              <a:off x="4739" y="3698"/>
              <a:ext cx="600" cy="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ru" sz="1400" b="0" i="0" u="none" strike="noStrike" cap="none">
                  <a:solidFill>
                    <a:schemeClr val="dk1"/>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p:txBody>
        </p:sp>
        <p:pic>
          <p:nvPicPr>
            <p:cNvPr id="1168" name="Google Shape;1168;p111"/>
            <p:cNvPicPr preferRelativeResize="0"/>
            <p:nvPr/>
          </p:nvPicPr>
          <p:blipFill rotWithShape="1">
            <a:blip r:embed="rId3">
              <a:alphaModFix/>
            </a:blip>
            <a:srcRect/>
            <a:stretch/>
          </p:blipFill>
          <p:spPr>
            <a:xfrm>
              <a:off x="3216" y="2544"/>
              <a:ext cx="1183" cy="1200"/>
            </a:xfrm>
            <a:prstGeom prst="rect">
              <a:avLst/>
            </a:prstGeom>
            <a:noFill/>
            <a:ln>
              <a:noFill/>
            </a:ln>
          </p:spPr>
        </p:pic>
      </p:grpSp>
      <p:sp>
        <p:nvSpPr>
          <p:cNvPr id="1169" name="Google Shape;1169;p111"/>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0" name="Google Shape;1170;p111"/>
          <p:cNvSpPr/>
          <p:nvPr/>
        </p:nvSpPr>
        <p:spPr>
          <a:xfrm>
            <a:off x="1816894" y="40243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a:t>
            </a:r>
            <a:r>
              <a:rPr lang="ru" sz="1500" b="1" i="0" u="none" strike="noStrike" cap="none">
                <a:solidFill>
                  <a:srgbClr val="FF0000"/>
                </a:solidFill>
                <a:latin typeface="Arial"/>
                <a:ea typeface="Arial"/>
                <a:cs typeface="Arial"/>
                <a:sym typeface="Arial"/>
              </a:rPr>
              <a:t>3</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0</a:t>
            </a:r>
            <a:r>
              <a:rPr lang="ru" sz="1500" b="0" i="0" u="none" strike="noStrike" cap="none">
                <a:solidFill>
                  <a:schemeClr val="dk1"/>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 </a:t>
            </a:r>
            <a:r>
              <a:rPr lang="ru" sz="1500" b="1" i="0" u="none" strike="noStrike" cap="none">
                <a:solidFill>
                  <a:srgbClr val="FF0000"/>
                </a:solidFill>
                <a:latin typeface="Arial"/>
                <a:ea typeface="Arial"/>
                <a:cs typeface="Arial"/>
                <a:sym typeface="Arial"/>
              </a:rPr>
              <a:t>1</a:t>
            </a:r>
            <a:endParaRPr sz="1500" b="0" i="0" u="none" strike="noStrike" cap="none">
              <a:solidFill>
                <a:srgbClr val="000000"/>
              </a:solidFill>
              <a:latin typeface="Arial"/>
              <a:ea typeface="Arial"/>
              <a:cs typeface="Arial"/>
              <a:sym typeface="Arial"/>
            </a:endParaRPr>
          </a:p>
        </p:txBody>
      </p:sp>
      <p:sp>
        <p:nvSpPr>
          <p:cNvPr id="1171" name="Google Shape;1171;p111"/>
          <p:cNvSpPr txBox="1"/>
          <p:nvPr/>
        </p:nvSpPr>
        <p:spPr>
          <a:xfrm>
            <a:off x="1768079" y="36397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Изобутан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grpSp>
        <p:nvGrpSpPr>
          <p:cNvPr id="1177" name="Google Shape;1177;p112"/>
          <p:cNvGrpSpPr/>
          <p:nvPr/>
        </p:nvGrpSpPr>
        <p:grpSpPr>
          <a:xfrm>
            <a:off x="1771650" y="2457450"/>
            <a:ext cx="1986048" cy="1503191"/>
            <a:chOff x="3216" y="2544"/>
            <a:chExt cx="2123" cy="1454"/>
          </a:xfrm>
        </p:grpSpPr>
        <p:sp>
          <p:nvSpPr>
            <p:cNvPr id="1178" name="Google Shape;1178;p112"/>
            <p:cNvSpPr txBox="1"/>
            <p:nvPr/>
          </p:nvSpPr>
          <p:spPr>
            <a:xfrm>
              <a:off x="4739" y="3698"/>
              <a:ext cx="600" cy="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ru" sz="1400" b="0" i="0" u="none" strike="noStrike" cap="none">
                  <a:solidFill>
                    <a:schemeClr val="dk1"/>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p:txBody>
        </p:sp>
        <p:pic>
          <p:nvPicPr>
            <p:cNvPr id="1179" name="Google Shape;1179;p112"/>
            <p:cNvPicPr preferRelativeResize="0"/>
            <p:nvPr/>
          </p:nvPicPr>
          <p:blipFill rotWithShape="1">
            <a:blip r:embed="rId3">
              <a:alphaModFix/>
            </a:blip>
            <a:srcRect/>
            <a:stretch/>
          </p:blipFill>
          <p:spPr>
            <a:xfrm>
              <a:off x="3216" y="2544"/>
              <a:ext cx="1183" cy="1200"/>
            </a:xfrm>
            <a:prstGeom prst="rect">
              <a:avLst/>
            </a:prstGeom>
            <a:noFill/>
            <a:ln>
              <a:noFill/>
            </a:ln>
          </p:spPr>
        </p:pic>
      </p:grpSp>
      <p:sp>
        <p:nvSpPr>
          <p:cNvPr id="1180" name="Google Shape;1180;p112"/>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1" name="Google Shape;1181;p112"/>
          <p:cNvSpPr/>
          <p:nvPr/>
        </p:nvSpPr>
        <p:spPr>
          <a:xfrm>
            <a:off x="1816894" y="40243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a:t>
            </a:r>
            <a:r>
              <a:rPr lang="ru" sz="1500" b="1" i="0" u="none" strike="noStrike" cap="none">
                <a:solidFill>
                  <a:srgbClr val="FF0000"/>
                </a:solidFill>
                <a:latin typeface="Arial"/>
                <a:ea typeface="Arial"/>
                <a:cs typeface="Arial"/>
                <a:sym typeface="Arial"/>
              </a:rPr>
              <a:t>3</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0</a:t>
            </a:r>
            <a:r>
              <a:rPr lang="ru" sz="1500" b="0" i="0" u="none" strike="noStrike" cap="none">
                <a:solidFill>
                  <a:schemeClr val="dk1"/>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 </a:t>
            </a:r>
            <a:r>
              <a:rPr lang="ru" sz="1500" b="1" i="0" u="none" strike="noStrike" cap="none">
                <a:solidFill>
                  <a:srgbClr val="FF0000"/>
                </a:solidFill>
                <a:latin typeface="Arial"/>
                <a:ea typeface="Arial"/>
                <a:cs typeface="Arial"/>
                <a:sym typeface="Arial"/>
              </a:rPr>
              <a:t>1</a:t>
            </a:r>
            <a:endParaRPr sz="1500" b="0" i="0" u="none" strike="noStrike" cap="none">
              <a:solidFill>
                <a:srgbClr val="000000"/>
              </a:solidFill>
              <a:latin typeface="Arial"/>
              <a:ea typeface="Arial"/>
              <a:cs typeface="Arial"/>
              <a:sym typeface="Arial"/>
            </a:endParaRPr>
          </a:p>
        </p:txBody>
      </p:sp>
      <p:sp>
        <p:nvSpPr>
          <p:cNvPr id="1182" name="Google Shape;1182;p112"/>
          <p:cNvSpPr txBox="1"/>
          <p:nvPr/>
        </p:nvSpPr>
        <p:spPr>
          <a:xfrm>
            <a:off x="1768079" y="36397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Изобутан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grpSp>
        <p:nvGrpSpPr>
          <p:cNvPr id="1188" name="Google Shape;1188;p113"/>
          <p:cNvGrpSpPr/>
          <p:nvPr/>
        </p:nvGrpSpPr>
        <p:grpSpPr>
          <a:xfrm>
            <a:off x="1771650" y="2457450"/>
            <a:ext cx="1986048" cy="1503191"/>
            <a:chOff x="3216" y="2544"/>
            <a:chExt cx="2123" cy="1454"/>
          </a:xfrm>
        </p:grpSpPr>
        <p:sp>
          <p:nvSpPr>
            <p:cNvPr id="1189" name="Google Shape;1189;p113"/>
            <p:cNvSpPr txBox="1"/>
            <p:nvPr/>
          </p:nvSpPr>
          <p:spPr>
            <a:xfrm>
              <a:off x="4739" y="3698"/>
              <a:ext cx="600" cy="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ru" sz="1400" b="0" i="0" u="none" strike="noStrike" cap="none">
                  <a:solidFill>
                    <a:schemeClr val="dk1"/>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p:txBody>
        </p:sp>
        <p:pic>
          <p:nvPicPr>
            <p:cNvPr id="1190" name="Google Shape;1190;p113"/>
            <p:cNvPicPr preferRelativeResize="0"/>
            <p:nvPr/>
          </p:nvPicPr>
          <p:blipFill rotWithShape="1">
            <a:blip r:embed="rId3">
              <a:alphaModFix/>
            </a:blip>
            <a:srcRect/>
            <a:stretch/>
          </p:blipFill>
          <p:spPr>
            <a:xfrm>
              <a:off x="3216" y="2544"/>
              <a:ext cx="1183" cy="1200"/>
            </a:xfrm>
            <a:prstGeom prst="rect">
              <a:avLst/>
            </a:prstGeom>
            <a:noFill/>
            <a:ln>
              <a:noFill/>
            </a:ln>
          </p:spPr>
        </p:pic>
      </p:grpSp>
      <p:sp>
        <p:nvSpPr>
          <p:cNvPr id="1191" name="Google Shape;1191;p113"/>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2" name="Google Shape;1192;p113"/>
          <p:cNvSpPr/>
          <p:nvPr/>
        </p:nvSpPr>
        <p:spPr>
          <a:xfrm>
            <a:off x="1816894" y="40243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a:t>
            </a:r>
            <a:r>
              <a:rPr lang="ru" sz="1500" b="1" i="0" u="none" strike="noStrike" cap="none">
                <a:solidFill>
                  <a:srgbClr val="FF0000"/>
                </a:solidFill>
                <a:latin typeface="Arial"/>
                <a:ea typeface="Arial"/>
                <a:cs typeface="Arial"/>
                <a:sym typeface="Arial"/>
              </a:rPr>
              <a:t>3</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0</a:t>
            </a:r>
            <a:r>
              <a:rPr lang="ru" sz="1500" b="0" i="0" u="none" strike="noStrike" cap="none">
                <a:solidFill>
                  <a:schemeClr val="dk1"/>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 </a:t>
            </a:r>
            <a:r>
              <a:rPr lang="ru" sz="1500" b="1" i="0" u="none" strike="noStrike" cap="none">
                <a:solidFill>
                  <a:srgbClr val="FF0000"/>
                </a:solidFill>
                <a:latin typeface="Arial"/>
                <a:ea typeface="Arial"/>
                <a:cs typeface="Arial"/>
                <a:sym typeface="Arial"/>
              </a:rPr>
              <a:t>1</a:t>
            </a:r>
            <a:endParaRPr sz="1500" b="0" i="0" u="none" strike="noStrike" cap="none">
              <a:solidFill>
                <a:srgbClr val="000000"/>
              </a:solidFill>
              <a:latin typeface="Arial"/>
              <a:ea typeface="Arial"/>
              <a:cs typeface="Arial"/>
              <a:sym typeface="Arial"/>
            </a:endParaRPr>
          </a:p>
        </p:txBody>
      </p:sp>
      <p:sp>
        <p:nvSpPr>
          <p:cNvPr id="1193" name="Google Shape;1193;p113"/>
          <p:cNvSpPr txBox="1"/>
          <p:nvPr/>
        </p:nvSpPr>
        <p:spPr>
          <a:xfrm>
            <a:off x="1768079" y="36397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Изобутан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199" name="Google Shape;1199;p114"/>
          <p:cNvGrpSpPr/>
          <p:nvPr/>
        </p:nvGrpSpPr>
        <p:grpSpPr>
          <a:xfrm>
            <a:off x="1771650" y="2457450"/>
            <a:ext cx="1986048" cy="1503191"/>
            <a:chOff x="3216" y="2544"/>
            <a:chExt cx="2123" cy="1454"/>
          </a:xfrm>
        </p:grpSpPr>
        <p:sp>
          <p:nvSpPr>
            <p:cNvPr id="1200" name="Google Shape;1200;p114"/>
            <p:cNvSpPr txBox="1"/>
            <p:nvPr/>
          </p:nvSpPr>
          <p:spPr>
            <a:xfrm>
              <a:off x="4739" y="3698"/>
              <a:ext cx="600" cy="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ru" sz="1400" b="0" i="0" u="none" strike="noStrike" cap="none">
                  <a:solidFill>
                    <a:schemeClr val="dk1"/>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p:txBody>
        </p:sp>
        <p:pic>
          <p:nvPicPr>
            <p:cNvPr id="1201" name="Google Shape;1201;p114"/>
            <p:cNvPicPr preferRelativeResize="0"/>
            <p:nvPr/>
          </p:nvPicPr>
          <p:blipFill rotWithShape="1">
            <a:blip r:embed="rId3">
              <a:alphaModFix/>
            </a:blip>
            <a:srcRect/>
            <a:stretch/>
          </p:blipFill>
          <p:spPr>
            <a:xfrm>
              <a:off x="3216" y="2544"/>
              <a:ext cx="1183" cy="1200"/>
            </a:xfrm>
            <a:prstGeom prst="rect">
              <a:avLst/>
            </a:prstGeom>
            <a:noFill/>
            <a:ln>
              <a:noFill/>
            </a:ln>
          </p:spPr>
        </p:pic>
      </p:grpSp>
      <p:sp>
        <p:nvSpPr>
          <p:cNvPr id="1202" name="Google Shape;1202;p114"/>
          <p:cNvSpPr/>
          <p:nvPr/>
        </p:nvSpPr>
        <p:spPr>
          <a:xfrm>
            <a:off x="1816894" y="40243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Біріншілік көмірегі = </a:t>
            </a:r>
            <a:r>
              <a:rPr lang="ru" sz="1500" b="1" i="0" u="none" strike="noStrike" cap="none">
                <a:solidFill>
                  <a:srgbClr val="FF0000"/>
                </a:solidFill>
                <a:latin typeface="Arial"/>
                <a:ea typeface="Arial"/>
                <a:cs typeface="Arial"/>
                <a:sym typeface="Arial"/>
              </a:rPr>
              <a:t>3</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Екіншілік көмірегі = </a:t>
            </a:r>
            <a:r>
              <a:rPr lang="ru" sz="1500" b="1" i="0" u="none" strike="noStrike" cap="none">
                <a:solidFill>
                  <a:srgbClr val="FF0000"/>
                </a:solidFill>
                <a:latin typeface="Arial"/>
                <a:ea typeface="Arial"/>
                <a:cs typeface="Arial"/>
                <a:sym typeface="Arial"/>
              </a:rPr>
              <a:t>0</a:t>
            </a:r>
            <a:r>
              <a:rPr lang="ru" sz="1500" b="0" i="0" u="none" strike="noStrike" cap="none">
                <a:solidFill>
                  <a:schemeClr val="dk1"/>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500" b="0" i="0" u="none" strike="noStrike" cap="none">
                <a:solidFill>
                  <a:schemeClr val="dk1"/>
                </a:solidFill>
                <a:latin typeface="Arial"/>
                <a:ea typeface="Arial"/>
                <a:cs typeface="Arial"/>
                <a:sym typeface="Arial"/>
              </a:rPr>
              <a:t>Үшіншілік көмірегі = </a:t>
            </a:r>
            <a:r>
              <a:rPr lang="ru" sz="1500" b="1" i="0" u="none" strike="noStrike" cap="none">
                <a:solidFill>
                  <a:srgbClr val="FF0000"/>
                </a:solidFill>
                <a:latin typeface="Arial"/>
                <a:ea typeface="Arial"/>
                <a:cs typeface="Arial"/>
                <a:sym typeface="Arial"/>
              </a:rPr>
              <a:t>1</a:t>
            </a:r>
            <a:endParaRPr sz="1500" b="0" i="0" u="none" strike="noStrike" cap="none">
              <a:solidFill>
                <a:srgbClr val="000000"/>
              </a:solidFill>
              <a:latin typeface="Arial"/>
              <a:ea typeface="Arial"/>
              <a:cs typeface="Arial"/>
              <a:sym typeface="Arial"/>
            </a:endParaRPr>
          </a:p>
        </p:txBody>
      </p:sp>
      <p:sp>
        <p:nvSpPr>
          <p:cNvPr id="1203" name="Google Shape;1203;p114"/>
          <p:cNvSpPr txBox="1"/>
          <p:nvPr/>
        </p:nvSpPr>
        <p:spPr>
          <a:xfrm>
            <a:off x="1768079" y="36397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Изобутан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
        <p:nvSpPr>
          <p:cNvPr id="1204" name="Google Shape;1204;p114"/>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Көміртектің түрлері</a:t>
            </a:r>
            <a:endParaRPr sz="1800" b="1" i="0" u="none"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1" i="0" u="none" strike="noStrike" cap="none">
                <a:solidFill>
                  <a:srgbClr val="0303BD"/>
                </a:solidFill>
                <a:latin typeface="Arial"/>
                <a:ea typeface="Arial"/>
                <a:cs typeface="Arial"/>
                <a:sym typeface="Arial"/>
              </a:rPr>
              <a:t> </a:t>
            </a:r>
            <a:r>
              <a:rPr lang="r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1. Біріншілік (1◦). Бір көміртегі атомына байланысқан көмір.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2. Екіншілік (2◦). Көміртек екі көміртегі атомына қосылады.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3. Үшіншілік (3◦). Көміртек үш көміртегі атомына қосылған.</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 sz="1800" b="0" i="0" u="none" strike="noStrike" cap="none">
                <a:solidFill>
                  <a:srgbClr val="000000"/>
                </a:solidFill>
                <a:latin typeface="Arial"/>
                <a:ea typeface="Arial"/>
                <a:cs typeface="Arial"/>
                <a:sym typeface="Arial"/>
              </a:rPr>
              <a:t>     4. Негізгі, біріншілік, екіншілік және үшіншілік көміртектер C4H10-ның екі түрлі құрылымы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15"/>
          <p:cNvSpPr txBox="1">
            <a:spLocks noGrp="1"/>
          </p:cNvSpPr>
          <p:nvPr>
            <p:ph type="title"/>
          </p:nvPr>
        </p:nvSpPr>
        <p:spPr>
          <a:xfrm>
            <a:off x="311703" y="5380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200">
                <a:latin typeface="Arial"/>
                <a:ea typeface="Arial"/>
                <a:cs typeface="Arial"/>
                <a:sym typeface="Arial"/>
              </a:rPr>
              <a:t>Органикалық қосылыстардың номенклатурасы</a:t>
            </a:r>
            <a:endParaRPr sz="3200">
              <a:latin typeface="Arial"/>
              <a:ea typeface="Arial"/>
              <a:cs typeface="Arial"/>
              <a:sym typeface="Arial"/>
            </a:endParaRPr>
          </a:p>
        </p:txBody>
      </p:sp>
      <p:sp>
        <p:nvSpPr>
          <p:cNvPr id="1210" name="Google Shape;1210;p115"/>
          <p:cNvSpPr txBox="1">
            <a:spLocks noGrp="1"/>
          </p:cNvSpPr>
          <p:nvPr>
            <p:ph type="body" idx="1"/>
          </p:nvPr>
        </p:nvSpPr>
        <p:spPr>
          <a:xfrm>
            <a:off x="0" y="1236575"/>
            <a:ext cx="8988900" cy="3733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2000">
                <a:latin typeface="Arial"/>
                <a:ea typeface="Arial"/>
                <a:cs typeface="Arial"/>
                <a:sym typeface="Arial"/>
              </a:rPr>
              <a:t>Алғашқы күндерде органикалық қосылыстар олардың көздерінен (жалпы атаулар) аталған, мысалы:</a:t>
            </a: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ru" sz="2000">
                <a:solidFill>
                  <a:srgbClr val="FF0000"/>
                </a:solidFill>
                <a:latin typeface="Arial"/>
                <a:ea typeface="Arial"/>
                <a:cs typeface="Arial"/>
                <a:sym typeface="Arial"/>
              </a:rPr>
              <a:t>Лимонен</a:t>
            </a:r>
            <a:r>
              <a:rPr lang="ru" sz="2000">
                <a:latin typeface="Arial"/>
                <a:ea typeface="Arial"/>
                <a:cs typeface="Arial"/>
                <a:sym typeface="Arial"/>
              </a:rPr>
              <a:t> (лимоннан)</a:t>
            </a: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ru" sz="2000">
                <a:solidFill>
                  <a:srgbClr val="FF0000"/>
                </a:solidFill>
                <a:latin typeface="Arial"/>
                <a:ea typeface="Arial"/>
                <a:cs typeface="Arial"/>
                <a:sym typeface="Arial"/>
              </a:rPr>
              <a:t>α-пинен </a:t>
            </a:r>
            <a:r>
              <a:rPr lang="ru" sz="2000">
                <a:latin typeface="Arial"/>
                <a:ea typeface="Arial"/>
                <a:cs typeface="Arial"/>
                <a:sym typeface="Arial"/>
              </a:rPr>
              <a:t>(қарағайдан)</a:t>
            </a: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ru" sz="2000">
                <a:solidFill>
                  <a:srgbClr val="FF0000"/>
                </a:solidFill>
                <a:latin typeface="Arial"/>
                <a:ea typeface="Arial"/>
                <a:cs typeface="Arial"/>
                <a:sym typeface="Arial"/>
              </a:rPr>
              <a:t>Пенициллин</a:t>
            </a:r>
            <a:r>
              <a:rPr lang="ru" sz="2000">
                <a:latin typeface="Arial"/>
                <a:ea typeface="Arial"/>
                <a:cs typeface="Arial"/>
                <a:sym typeface="Arial"/>
              </a:rPr>
              <a:t> (</a:t>
            </a:r>
            <a:r>
              <a:rPr lang="ru" sz="2000" i="1">
                <a:latin typeface="Arial"/>
                <a:ea typeface="Arial"/>
                <a:cs typeface="Arial"/>
                <a:sym typeface="Arial"/>
              </a:rPr>
              <a:t>penicillum notatum </a:t>
            </a:r>
            <a:r>
              <a:rPr lang="ru" sz="2000">
                <a:latin typeface="Arial"/>
                <a:ea typeface="Arial"/>
                <a:cs typeface="Arial"/>
                <a:sym typeface="Arial"/>
              </a:rPr>
              <a:t>зеңі)</a:t>
            </a: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ru" sz="2000">
                <a:solidFill>
                  <a:srgbClr val="4A86E8"/>
                </a:solidFill>
                <a:latin typeface="Arial"/>
                <a:ea typeface="Arial"/>
                <a:cs typeface="Arial"/>
                <a:sym typeface="Arial"/>
              </a:rPr>
              <a:t>Артықшылықтары: </a:t>
            </a:r>
            <a:r>
              <a:rPr lang="ru" sz="2000">
                <a:latin typeface="Arial"/>
                <a:ea typeface="Arial"/>
                <a:cs typeface="Arial"/>
                <a:sym typeface="Arial"/>
              </a:rPr>
              <a:t>қысқаша атаулары. Бүгінде бұл әдіс біршама кеңейтілді, мысалы: кубана (оның нысаны бойынша).</a:t>
            </a: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100"/>
              <a:buNone/>
            </a:pPr>
            <a:r>
              <a:rPr lang="ru" sz="2000">
                <a:solidFill>
                  <a:srgbClr val="4A86E8"/>
                </a:solidFill>
                <a:latin typeface="Arial"/>
                <a:ea typeface="Arial"/>
                <a:cs typeface="Arial"/>
                <a:sym typeface="Arial"/>
              </a:rPr>
              <a:t>Кемшіліктері: </a:t>
            </a:r>
            <a:r>
              <a:rPr lang="ru" sz="2000">
                <a:latin typeface="Arial"/>
                <a:ea typeface="Arial"/>
                <a:cs typeface="Arial"/>
                <a:sym typeface="Arial"/>
              </a:rPr>
              <a:t>молекулалардың құрылымымен қарапайым / қарапайым есімнің коррелируінің айқын жолы жоқ.	</a:t>
            </a:r>
            <a:endParaRPr sz="2000">
              <a:latin typeface="Arial"/>
              <a:ea typeface="Arial"/>
              <a:cs typeface="Arial"/>
              <a:sym typeface="Arial"/>
            </a:endParaRPr>
          </a:p>
          <a:p>
            <a:pPr marL="0" lvl="0" indent="0" algn="just" rtl="0">
              <a:lnSpc>
                <a:spcPct val="100000"/>
              </a:lnSpc>
              <a:spcBef>
                <a:spcPts val="0"/>
              </a:spcBef>
              <a:spcAft>
                <a:spcPts val="0"/>
              </a:spcAft>
              <a:buClr>
                <a:schemeClr val="dk1"/>
              </a:buClr>
              <a:buSzPts val="1800"/>
              <a:buNone/>
            </a:pPr>
            <a:r>
              <a:rPr lang="ru" sz="2000">
                <a:latin typeface="Arial"/>
                <a:ea typeface="Arial"/>
                <a:cs typeface="Arial"/>
                <a:sym typeface="Arial"/>
              </a:rPr>
              <a:t> </a:t>
            </a:r>
            <a:endParaRPr sz="2000">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graphicFrame>
        <p:nvGraphicFramePr>
          <p:cNvPr id="1216" name="Google Shape;1216;p116"/>
          <p:cNvGraphicFramePr/>
          <p:nvPr/>
        </p:nvGraphicFramePr>
        <p:xfrm>
          <a:off x="1257300" y="228600"/>
          <a:ext cx="3000000" cy="3000000"/>
        </p:xfrm>
        <a:graphic>
          <a:graphicData uri="http://schemas.openxmlformats.org/drawingml/2006/table">
            <a:tbl>
              <a:tblPr firstRow="1" bandRow="1">
                <a:noFill/>
                <a:tableStyleId>{2E198ED1-7E38-408F-91C1-DE720BA0BDFC}</a:tableStyleId>
              </a:tblPr>
              <a:tblGrid>
                <a:gridCol w="1257300"/>
                <a:gridCol w="857250"/>
              </a:tblGrid>
              <a:tr h="1028750">
                <a:tc gridSpan="2">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Көмірсутегі түбірлерінің латынша атауы</a:t>
                      </a:r>
                      <a:endParaRPr sz="1400" u="none" strike="noStrike" cap="none">
                        <a:latin typeface="Arial"/>
                        <a:ea typeface="Arial"/>
                        <a:cs typeface="Arial"/>
                        <a:sym typeface="Arial"/>
                      </a:endParaRPr>
                    </a:p>
                  </a:txBody>
                  <a:tcPr marL="68600" marR="68600" marT="34300" marB="34300"/>
                </a:tc>
                <a:tc hMerge="1">
                  <a:txBody>
                    <a:bodyPr/>
                    <a:lstStyle/>
                    <a:p>
                      <a:endParaRPr lang="ru-RU"/>
                    </a:p>
                  </a:txBody>
                  <a:tcPr/>
                </a:tc>
              </a:tr>
              <a:tr h="617250">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Көміртегі саны</a:t>
                      </a:r>
                      <a:endParaRPr sz="1400" u="none" strike="noStrike" cap="none">
                        <a:latin typeface="Arial"/>
                        <a:ea typeface="Arial"/>
                        <a:cs typeface="Arial"/>
                        <a:sym typeface="Arial"/>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Латын түбірі</a:t>
                      </a:r>
                      <a:endParaRPr sz="1400" u="none" strike="noStrike" cap="none">
                        <a:latin typeface="Arial"/>
                        <a:ea typeface="Arial"/>
                        <a:cs typeface="Arial"/>
                        <a:sym typeface="Arial"/>
                      </a:endParaRPr>
                    </a:p>
                  </a:txBody>
                  <a:tcPr marL="68600" marR="68600" marT="34300" marB="34300">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мет</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2</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эт</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3</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проп</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4</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бут</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5</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пент</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6</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гекс</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7</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гепт</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8</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окт</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9</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нон</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10</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11</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ундек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bl>
          </a:graphicData>
        </a:graphic>
      </p:graphicFrame>
      <p:graphicFrame>
        <p:nvGraphicFramePr>
          <p:cNvPr id="1217" name="Google Shape;1217;p116"/>
          <p:cNvGraphicFramePr/>
          <p:nvPr/>
        </p:nvGraphicFramePr>
        <p:xfrm>
          <a:off x="3429000" y="228600"/>
          <a:ext cx="3000000" cy="3000000"/>
        </p:xfrm>
        <a:graphic>
          <a:graphicData uri="http://schemas.openxmlformats.org/drawingml/2006/table">
            <a:tbl>
              <a:tblPr firstRow="1" bandRow="1">
                <a:noFill/>
                <a:tableStyleId>{2E198ED1-7E38-408F-91C1-DE720BA0BDFC}</a:tableStyleId>
              </a:tblPr>
              <a:tblGrid>
                <a:gridCol w="1099300"/>
                <a:gridCol w="1154275"/>
              </a:tblGrid>
              <a:tr h="1028750">
                <a:tc gridSpan="2">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Көмірсутегі түбірлерінің латынша атауы</a:t>
                      </a:r>
                      <a:endParaRPr sz="1400" u="none" strike="noStrike" cap="none">
                        <a:latin typeface="Arial"/>
                        <a:ea typeface="Arial"/>
                        <a:cs typeface="Arial"/>
                        <a:sym typeface="Arial"/>
                      </a:endParaRPr>
                    </a:p>
                  </a:txBody>
                  <a:tcPr marL="68600" marR="68600" marT="34300" marB="34300">
                    <a:lnB w="12700" cap="flat" cmpd="sng">
                      <a:solidFill>
                        <a:schemeClr val="lt1"/>
                      </a:solidFill>
                      <a:prstDash val="solid"/>
                      <a:round/>
                      <a:headEnd type="none" w="sm" len="sm"/>
                      <a:tailEnd type="none" w="sm" len="sm"/>
                    </a:lnB>
                  </a:tcPr>
                </a:tc>
                <a:tc hMerge="1">
                  <a:txBody>
                    <a:bodyPr/>
                    <a:lstStyle/>
                    <a:p>
                      <a:endParaRPr lang="ru-RU"/>
                    </a:p>
                  </a:txBody>
                  <a:tcPr/>
                </a:tc>
              </a:tr>
              <a:tr h="617250">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Көміртегі саны</a:t>
                      </a:r>
                      <a:endParaRPr sz="1400" u="none" strike="noStrike" cap="none">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Латын түбірі</a:t>
                      </a:r>
                      <a:endParaRPr sz="1400" u="none" strike="noStrike" cap="none">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12</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додек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13</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тридек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14</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тетрадек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15</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пентадек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16</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гексадек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17</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гептадек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18</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октадек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19</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нонадек</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20</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эйкос</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21</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уникос</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22</a:t>
                      </a:r>
                      <a:endParaRPr sz="1400" u="none" strike="noStrike" cap="none">
                        <a:latin typeface="Arial"/>
                        <a:ea typeface="Arial"/>
                        <a:cs typeface="Arial"/>
                        <a:sym typeface="Arial"/>
                      </a:endParaRPr>
                    </a:p>
                  </a:txBody>
                  <a:tcPr marL="68600" marR="68600" marT="34300" marB="3430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latin typeface="Arial"/>
                          <a:ea typeface="Arial"/>
                          <a:cs typeface="Arial"/>
                          <a:sym typeface="Arial"/>
                        </a:rPr>
                        <a:t>дойкос</a:t>
                      </a:r>
                      <a:endParaRPr sz="1400" u="none" strike="noStrike" cap="none">
                        <a:latin typeface="Arial"/>
                        <a:ea typeface="Arial"/>
                        <a:cs typeface="Arial"/>
                        <a:sym typeface="Aria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r>
            </a:tbl>
          </a:graphicData>
        </a:graphic>
      </p:graphicFrame>
      <p:pic>
        <p:nvPicPr>
          <p:cNvPr id="1218" name="Google Shape;1218;p116"/>
          <p:cNvPicPr preferRelativeResize="0"/>
          <p:nvPr/>
        </p:nvPicPr>
        <p:blipFill rotWithShape="1">
          <a:blip r:embed="rId3">
            <a:alphaModFix/>
          </a:blip>
          <a:srcRect/>
          <a:stretch/>
        </p:blipFill>
        <p:spPr>
          <a:xfrm>
            <a:off x="5772150" y="457200"/>
            <a:ext cx="1385888" cy="742951"/>
          </a:xfrm>
          <a:prstGeom prst="rect">
            <a:avLst/>
          </a:prstGeom>
          <a:noFill/>
          <a:ln>
            <a:noFill/>
          </a:ln>
        </p:spPr>
      </p:pic>
      <p:sp>
        <p:nvSpPr>
          <p:cNvPr id="1219" name="Google Shape;1219;p116"/>
          <p:cNvSpPr txBox="1"/>
          <p:nvPr/>
        </p:nvSpPr>
        <p:spPr>
          <a:xfrm>
            <a:off x="7029450" y="685800"/>
            <a:ext cx="320400" cy="25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ru" sz="12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pic>
        <p:nvPicPr>
          <p:cNvPr id="1220" name="Google Shape;1220;p116"/>
          <p:cNvPicPr preferRelativeResize="0"/>
          <p:nvPr/>
        </p:nvPicPr>
        <p:blipFill rotWithShape="1">
          <a:blip r:embed="rId4">
            <a:alphaModFix/>
          </a:blip>
          <a:srcRect/>
          <a:stretch/>
        </p:blipFill>
        <p:spPr>
          <a:xfrm>
            <a:off x="5829300" y="1485900"/>
            <a:ext cx="1200150" cy="1229916"/>
          </a:xfrm>
          <a:prstGeom prst="rect">
            <a:avLst/>
          </a:prstGeom>
          <a:noFill/>
          <a:ln>
            <a:noFill/>
          </a:ln>
        </p:spPr>
      </p:pic>
      <p:sp>
        <p:nvSpPr>
          <p:cNvPr id="1221" name="Google Shape;1221;p116"/>
          <p:cNvSpPr txBox="1"/>
          <p:nvPr/>
        </p:nvSpPr>
        <p:spPr>
          <a:xfrm>
            <a:off x="6915150" y="2171700"/>
            <a:ext cx="285900" cy="25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ru" sz="12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222" name="Google Shape;1222;p116"/>
          <p:cNvSpPr txBox="1"/>
          <p:nvPr/>
        </p:nvSpPr>
        <p:spPr>
          <a:xfrm>
            <a:off x="6115050" y="1200150"/>
            <a:ext cx="13716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1" u="none" strike="noStrike" cap="none">
                <a:solidFill>
                  <a:schemeClr val="dk1"/>
                </a:solidFill>
                <a:latin typeface="Arial"/>
                <a:ea typeface="Arial"/>
                <a:cs typeface="Arial"/>
                <a:sym typeface="Arial"/>
              </a:rPr>
              <a:t>n</a:t>
            </a:r>
            <a:r>
              <a:rPr lang="ru" sz="1400" b="0" i="0" u="none" strike="noStrike" cap="none">
                <a:solidFill>
                  <a:schemeClr val="dk1"/>
                </a:solidFill>
                <a:latin typeface="Arial"/>
                <a:ea typeface="Arial"/>
                <a:cs typeface="Arial"/>
                <a:sym typeface="Arial"/>
              </a:rPr>
              <a:t>-бутан</a:t>
            </a:r>
            <a:endParaRPr sz="1400" b="0" i="1" u="none" strike="noStrike" cap="none">
              <a:solidFill>
                <a:schemeClr val="dk1"/>
              </a:solidFill>
              <a:latin typeface="Arial"/>
              <a:ea typeface="Arial"/>
              <a:cs typeface="Arial"/>
              <a:sym typeface="Arial"/>
            </a:endParaRPr>
          </a:p>
        </p:txBody>
      </p:sp>
      <p:sp>
        <p:nvSpPr>
          <p:cNvPr id="1223" name="Google Shape;1223;p116"/>
          <p:cNvSpPr txBox="1"/>
          <p:nvPr/>
        </p:nvSpPr>
        <p:spPr>
          <a:xfrm>
            <a:off x="6057900" y="2686050"/>
            <a:ext cx="1257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изобутан</a:t>
            </a:r>
            <a:endParaRPr sz="1100" b="0" i="0" u="none" strike="noStrike" cap="none">
              <a:solidFill>
                <a:srgbClr val="000000"/>
              </a:solidFill>
              <a:latin typeface="Arial"/>
              <a:ea typeface="Arial"/>
              <a:cs typeface="Arial"/>
              <a:sym typeface="Arial"/>
            </a:endParaRPr>
          </a:p>
        </p:txBody>
      </p:sp>
      <p:sp>
        <p:nvSpPr>
          <p:cNvPr id="1224" name="Google Shape;1224;p116"/>
          <p:cNvSpPr txBox="1"/>
          <p:nvPr/>
        </p:nvSpPr>
        <p:spPr>
          <a:xfrm>
            <a:off x="5886450" y="3600451"/>
            <a:ext cx="1543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  C  C  C  H</a:t>
            </a:r>
            <a:endParaRPr sz="1100" b="0" i="0" u="none" strike="noStrike" cap="none">
              <a:solidFill>
                <a:srgbClr val="000000"/>
              </a:solidFill>
              <a:latin typeface="Arial"/>
              <a:ea typeface="Arial"/>
              <a:cs typeface="Arial"/>
              <a:sym typeface="Arial"/>
            </a:endParaRPr>
          </a:p>
        </p:txBody>
      </p:sp>
      <p:cxnSp>
        <p:nvCxnSpPr>
          <p:cNvPr id="1225" name="Google Shape;1225;p116"/>
          <p:cNvCxnSpPr/>
          <p:nvPr/>
        </p:nvCxnSpPr>
        <p:spPr>
          <a:xfrm rot="-5400000">
            <a:off x="6172200" y="3543291"/>
            <a:ext cx="1200" cy="1200"/>
          </a:xfrm>
          <a:prstGeom prst="straightConnector1">
            <a:avLst/>
          </a:prstGeom>
          <a:noFill/>
          <a:ln w="9525" cap="flat" cmpd="sng">
            <a:solidFill>
              <a:schemeClr val="dk1"/>
            </a:solidFill>
            <a:prstDash val="solid"/>
            <a:miter lim="800000"/>
            <a:headEnd type="none" w="sm" len="sm"/>
            <a:tailEnd type="none" w="sm" len="sm"/>
          </a:ln>
        </p:spPr>
      </p:cxnSp>
      <p:cxnSp>
        <p:nvCxnSpPr>
          <p:cNvPr id="1226" name="Google Shape;1226;p116"/>
          <p:cNvCxnSpPr/>
          <p:nvPr/>
        </p:nvCxnSpPr>
        <p:spPr>
          <a:xfrm>
            <a:off x="6400800" y="3771900"/>
            <a:ext cx="57000" cy="1200"/>
          </a:xfrm>
          <a:prstGeom prst="straightConnector1">
            <a:avLst/>
          </a:prstGeom>
          <a:noFill/>
          <a:ln w="9525" cap="flat" cmpd="sng">
            <a:solidFill>
              <a:schemeClr val="dk1"/>
            </a:solidFill>
            <a:prstDash val="solid"/>
            <a:miter lim="800000"/>
            <a:headEnd type="none" w="sm" len="sm"/>
            <a:tailEnd type="none" w="sm" len="sm"/>
          </a:ln>
        </p:spPr>
      </p:cxnSp>
      <p:cxnSp>
        <p:nvCxnSpPr>
          <p:cNvPr id="1227" name="Google Shape;1227;p116"/>
          <p:cNvCxnSpPr/>
          <p:nvPr/>
        </p:nvCxnSpPr>
        <p:spPr>
          <a:xfrm>
            <a:off x="6629400" y="3771900"/>
            <a:ext cx="114300" cy="1200"/>
          </a:xfrm>
          <a:prstGeom prst="straightConnector1">
            <a:avLst/>
          </a:prstGeom>
          <a:noFill/>
          <a:ln w="9525" cap="flat" cmpd="sng">
            <a:solidFill>
              <a:schemeClr val="dk1"/>
            </a:solidFill>
            <a:prstDash val="solid"/>
            <a:miter lim="800000"/>
            <a:headEnd type="none" w="sm" len="sm"/>
            <a:tailEnd type="none" w="sm" len="sm"/>
          </a:ln>
        </p:spPr>
      </p:cxnSp>
      <p:sp>
        <p:nvSpPr>
          <p:cNvPr id="1228" name="Google Shape;1228;p116"/>
          <p:cNvSpPr txBox="1"/>
          <p:nvPr/>
        </p:nvSpPr>
        <p:spPr>
          <a:xfrm>
            <a:off x="6172200" y="4000501"/>
            <a:ext cx="942900" cy="622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r>
              <a:rPr lang="ru" sz="1800" b="0" i="0" u="none" strike="noStrike" cap="none">
                <a:solidFill>
                  <a:schemeClr val="dk1"/>
                </a:solidFill>
                <a:latin typeface="Arial"/>
                <a:ea typeface="Arial"/>
                <a:cs typeface="Arial"/>
                <a:sym typeface="Arial"/>
              </a:rPr>
              <a:t> </a:t>
            </a:r>
            <a:r>
              <a:rPr lang="ru" sz="600" b="0" i="0" u="none" strike="noStrike" cap="none">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C  </a:t>
            </a: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229" name="Google Shape;1229;p116"/>
          <p:cNvSpPr txBox="1"/>
          <p:nvPr/>
        </p:nvSpPr>
        <p:spPr>
          <a:xfrm>
            <a:off x="6115050" y="3257551"/>
            <a:ext cx="108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r>
              <a:rPr lang="ru" sz="1800" b="0" i="0" u="none" strike="noStrike" cap="none">
                <a:solidFill>
                  <a:schemeClr val="dk1"/>
                </a:solidFill>
                <a:latin typeface="Times New Roman"/>
                <a:ea typeface="Times New Roman"/>
                <a:cs typeface="Times New Roman"/>
                <a:sym typeface="Times New Roman"/>
              </a:rPr>
              <a:t>H  </a:t>
            </a:r>
            <a:r>
              <a:rPr lang="ru" sz="1800" b="0" i="0" u="none" strike="noStrike" cap="none">
                <a:solidFill>
                  <a:schemeClr val="dk1"/>
                </a:solidFill>
                <a:latin typeface="Arial"/>
                <a:ea typeface="Arial"/>
                <a:cs typeface="Arial"/>
                <a:sym typeface="Arial"/>
              </a:rPr>
              <a:t>C  H</a:t>
            </a:r>
            <a:endParaRPr sz="1100" b="0" i="0" u="none" strike="noStrike" cap="none">
              <a:solidFill>
                <a:srgbClr val="000000"/>
              </a:solidFill>
              <a:latin typeface="Arial"/>
              <a:ea typeface="Arial"/>
              <a:cs typeface="Arial"/>
              <a:sym typeface="Arial"/>
            </a:endParaRPr>
          </a:p>
        </p:txBody>
      </p:sp>
      <p:cxnSp>
        <p:nvCxnSpPr>
          <p:cNvPr id="1230" name="Google Shape;1230;p116"/>
          <p:cNvCxnSpPr/>
          <p:nvPr/>
        </p:nvCxnSpPr>
        <p:spPr>
          <a:xfrm>
            <a:off x="6115050" y="3771900"/>
            <a:ext cx="57000" cy="1200"/>
          </a:xfrm>
          <a:prstGeom prst="straightConnector1">
            <a:avLst/>
          </a:prstGeom>
          <a:noFill/>
          <a:ln w="9525" cap="flat" cmpd="sng">
            <a:solidFill>
              <a:schemeClr val="dk1"/>
            </a:solidFill>
            <a:prstDash val="solid"/>
            <a:miter lim="800000"/>
            <a:headEnd type="none" w="sm" len="sm"/>
            <a:tailEnd type="none" w="sm" len="sm"/>
          </a:ln>
        </p:spPr>
      </p:cxnSp>
      <p:cxnSp>
        <p:nvCxnSpPr>
          <p:cNvPr id="1231" name="Google Shape;1231;p116"/>
          <p:cNvCxnSpPr/>
          <p:nvPr/>
        </p:nvCxnSpPr>
        <p:spPr>
          <a:xfrm>
            <a:off x="6400800" y="3429000"/>
            <a:ext cx="57000" cy="1200"/>
          </a:xfrm>
          <a:prstGeom prst="straightConnector1">
            <a:avLst/>
          </a:prstGeom>
          <a:noFill/>
          <a:ln w="9525" cap="flat" cmpd="sng">
            <a:solidFill>
              <a:schemeClr val="dk1"/>
            </a:solidFill>
            <a:prstDash val="solid"/>
            <a:miter lim="800000"/>
            <a:headEnd type="none" w="sm" len="sm"/>
            <a:tailEnd type="none" w="sm" len="sm"/>
          </a:ln>
        </p:spPr>
      </p:cxnSp>
      <p:cxnSp>
        <p:nvCxnSpPr>
          <p:cNvPr id="1232" name="Google Shape;1232;p116"/>
          <p:cNvCxnSpPr/>
          <p:nvPr/>
        </p:nvCxnSpPr>
        <p:spPr>
          <a:xfrm>
            <a:off x="6686550" y="4171950"/>
            <a:ext cx="57000" cy="1200"/>
          </a:xfrm>
          <a:prstGeom prst="straightConnector1">
            <a:avLst/>
          </a:prstGeom>
          <a:noFill/>
          <a:ln w="9525" cap="flat" cmpd="sng">
            <a:solidFill>
              <a:schemeClr val="dk1"/>
            </a:solidFill>
            <a:prstDash val="solid"/>
            <a:miter lim="800000"/>
            <a:headEnd type="none" w="sm" len="sm"/>
            <a:tailEnd type="none" w="sm" len="sm"/>
          </a:ln>
        </p:spPr>
      </p:cxnSp>
      <p:cxnSp>
        <p:nvCxnSpPr>
          <p:cNvPr id="1233" name="Google Shape;1233;p116"/>
          <p:cNvCxnSpPr/>
          <p:nvPr/>
        </p:nvCxnSpPr>
        <p:spPr>
          <a:xfrm>
            <a:off x="6400800" y="4171950"/>
            <a:ext cx="57000" cy="1200"/>
          </a:xfrm>
          <a:prstGeom prst="straightConnector1">
            <a:avLst/>
          </a:prstGeom>
          <a:noFill/>
          <a:ln w="9525" cap="flat" cmpd="sng">
            <a:solidFill>
              <a:schemeClr val="dk1"/>
            </a:solidFill>
            <a:prstDash val="solid"/>
            <a:miter lim="800000"/>
            <a:headEnd type="none" w="sm" len="sm"/>
            <a:tailEnd type="none" w="sm" len="sm"/>
          </a:ln>
        </p:spPr>
      </p:cxnSp>
      <p:cxnSp>
        <p:nvCxnSpPr>
          <p:cNvPr id="1234" name="Google Shape;1234;p116"/>
          <p:cNvCxnSpPr/>
          <p:nvPr/>
        </p:nvCxnSpPr>
        <p:spPr>
          <a:xfrm>
            <a:off x="6686550" y="3429000"/>
            <a:ext cx="57000" cy="1200"/>
          </a:xfrm>
          <a:prstGeom prst="straightConnector1">
            <a:avLst/>
          </a:prstGeom>
          <a:noFill/>
          <a:ln w="9525" cap="flat" cmpd="sng">
            <a:solidFill>
              <a:schemeClr val="dk1"/>
            </a:solidFill>
            <a:prstDash val="solid"/>
            <a:miter lim="800000"/>
            <a:headEnd type="none" w="sm" len="sm"/>
            <a:tailEnd type="none" w="sm" len="sm"/>
          </a:ln>
        </p:spPr>
      </p:cxnSp>
      <p:cxnSp>
        <p:nvCxnSpPr>
          <p:cNvPr id="1235" name="Google Shape;1235;p116"/>
          <p:cNvCxnSpPr/>
          <p:nvPr/>
        </p:nvCxnSpPr>
        <p:spPr>
          <a:xfrm>
            <a:off x="6972300" y="3771900"/>
            <a:ext cx="57000" cy="1200"/>
          </a:xfrm>
          <a:prstGeom prst="straightConnector1">
            <a:avLst/>
          </a:prstGeom>
          <a:noFill/>
          <a:ln w="9525" cap="flat" cmpd="sng">
            <a:solidFill>
              <a:schemeClr val="dk1"/>
            </a:solidFill>
            <a:prstDash val="solid"/>
            <a:miter lim="800000"/>
            <a:headEnd type="none" w="sm" len="sm"/>
            <a:tailEnd type="none" w="sm" len="sm"/>
          </a:ln>
        </p:spPr>
      </p:cxnSp>
      <p:sp>
        <p:nvSpPr>
          <p:cNvPr id="1236" name="Google Shape;1236;p116"/>
          <p:cNvSpPr txBox="1"/>
          <p:nvPr/>
        </p:nvSpPr>
        <p:spPr>
          <a:xfrm>
            <a:off x="6437711" y="2914651"/>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cxnSp>
        <p:nvCxnSpPr>
          <p:cNvPr id="1237" name="Google Shape;1237;p116"/>
          <p:cNvCxnSpPr/>
          <p:nvPr/>
        </p:nvCxnSpPr>
        <p:spPr>
          <a:xfrm rot="5400000">
            <a:off x="6515091" y="3257550"/>
            <a:ext cx="115500" cy="1200"/>
          </a:xfrm>
          <a:prstGeom prst="straightConnector1">
            <a:avLst/>
          </a:prstGeom>
          <a:noFill/>
          <a:ln w="9525" cap="flat" cmpd="sng">
            <a:solidFill>
              <a:schemeClr val="dk1"/>
            </a:solidFill>
            <a:prstDash val="solid"/>
            <a:miter lim="800000"/>
            <a:headEnd type="none" w="sm" len="sm"/>
            <a:tailEnd type="none" w="sm" len="sm"/>
          </a:ln>
        </p:spPr>
      </p:cxnSp>
      <p:cxnSp>
        <p:nvCxnSpPr>
          <p:cNvPr id="1238" name="Google Shape;1238;p116"/>
          <p:cNvCxnSpPr/>
          <p:nvPr/>
        </p:nvCxnSpPr>
        <p:spPr>
          <a:xfrm rot="5400000">
            <a:off x="6515091" y="3600450"/>
            <a:ext cx="115500" cy="1200"/>
          </a:xfrm>
          <a:prstGeom prst="straightConnector1">
            <a:avLst/>
          </a:prstGeom>
          <a:noFill/>
          <a:ln w="9525" cap="flat" cmpd="sng">
            <a:solidFill>
              <a:schemeClr val="dk1"/>
            </a:solidFill>
            <a:prstDash val="solid"/>
            <a:miter lim="800000"/>
            <a:headEnd type="none" w="sm" len="sm"/>
            <a:tailEnd type="none" w="sm" len="sm"/>
          </a:ln>
        </p:spPr>
      </p:cxnSp>
      <p:cxnSp>
        <p:nvCxnSpPr>
          <p:cNvPr id="1239" name="Google Shape;1239;p116"/>
          <p:cNvCxnSpPr/>
          <p:nvPr/>
        </p:nvCxnSpPr>
        <p:spPr>
          <a:xfrm rot="5400000">
            <a:off x="6515091" y="4343400"/>
            <a:ext cx="115500" cy="1200"/>
          </a:xfrm>
          <a:prstGeom prst="straightConnector1">
            <a:avLst/>
          </a:prstGeom>
          <a:noFill/>
          <a:ln w="9525" cap="flat" cmpd="sng">
            <a:solidFill>
              <a:schemeClr val="dk1"/>
            </a:solidFill>
            <a:prstDash val="solid"/>
            <a:miter lim="800000"/>
            <a:headEnd type="none" w="sm" len="sm"/>
            <a:tailEnd type="none" w="sm" len="sm"/>
          </a:ln>
        </p:spPr>
      </p:cxnSp>
      <p:cxnSp>
        <p:nvCxnSpPr>
          <p:cNvPr id="1240" name="Google Shape;1240;p116"/>
          <p:cNvCxnSpPr/>
          <p:nvPr/>
        </p:nvCxnSpPr>
        <p:spPr>
          <a:xfrm rot="5400000">
            <a:off x="6515091" y="3943350"/>
            <a:ext cx="115500" cy="1200"/>
          </a:xfrm>
          <a:prstGeom prst="straightConnector1">
            <a:avLst/>
          </a:prstGeom>
          <a:noFill/>
          <a:ln w="9525" cap="flat" cmpd="sng">
            <a:solidFill>
              <a:schemeClr val="dk1"/>
            </a:solidFill>
            <a:prstDash val="solid"/>
            <a:miter lim="800000"/>
            <a:headEnd type="none" w="sm" len="sm"/>
            <a:tailEnd type="none" w="sm" len="sm"/>
          </a:ln>
        </p:spPr>
      </p:cxnSp>
      <p:sp>
        <p:nvSpPr>
          <p:cNvPr id="1241" name="Google Shape;1241;p116"/>
          <p:cNvSpPr/>
          <p:nvPr/>
        </p:nvSpPr>
        <p:spPr>
          <a:xfrm>
            <a:off x="6457950" y="4343401"/>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800" b="0" i="0" u="none" strike="noStrike" cap="none">
              <a:solidFill>
                <a:schemeClr val="dk1"/>
              </a:solidFill>
              <a:latin typeface="Arial"/>
              <a:ea typeface="Arial"/>
              <a:cs typeface="Arial"/>
              <a:sym typeface="Arial"/>
            </a:endParaRPr>
          </a:p>
        </p:txBody>
      </p:sp>
      <p:sp>
        <p:nvSpPr>
          <p:cNvPr id="1242" name="Google Shape;1242;p116"/>
          <p:cNvSpPr/>
          <p:nvPr/>
        </p:nvSpPr>
        <p:spPr>
          <a:xfrm flipH="1">
            <a:off x="5886300" y="3943351"/>
            <a:ext cx="2859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243" name="Google Shape;1243;p116"/>
          <p:cNvSpPr/>
          <p:nvPr/>
        </p:nvSpPr>
        <p:spPr>
          <a:xfrm>
            <a:off x="5829300" y="3314701"/>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244" name="Google Shape;1244;p116"/>
          <p:cNvSpPr/>
          <p:nvPr/>
        </p:nvSpPr>
        <p:spPr>
          <a:xfrm>
            <a:off x="7086600" y="3200401"/>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245" name="Google Shape;1245;p116"/>
          <p:cNvSpPr/>
          <p:nvPr/>
        </p:nvSpPr>
        <p:spPr>
          <a:xfrm>
            <a:off x="7029450" y="4000501"/>
            <a:ext cx="3060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cxnSp>
        <p:nvCxnSpPr>
          <p:cNvPr id="1246" name="Google Shape;1246;p116"/>
          <p:cNvCxnSpPr/>
          <p:nvPr/>
        </p:nvCxnSpPr>
        <p:spPr>
          <a:xfrm rot="5400000">
            <a:off x="6114900" y="3829050"/>
            <a:ext cx="171600" cy="171600"/>
          </a:xfrm>
          <a:prstGeom prst="straightConnector1">
            <a:avLst/>
          </a:prstGeom>
          <a:noFill/>
          <a:ln w="9525" cap="flat" cmpd="sng">
            <a:solidFill>
              <a:schemeClr val="dk1"/>
            </a:solidFill>
            <a:prstDash val="solid"/>
            <a:miter lim="800000"/>
            <a:headEnd type="none" w="sm" len="sm"/>
            <a:tailEnd type="none" w="sm" len="sm"/>
          </a:ln>
        </p:spPr>
      </p:cxnSp>
      <p:cxnSp>
        <p:nvCxnSpPr>
          <p:cNvPr id="1247" name="Google Shape;1247;p116"/>
          <p:cNvCxnSpPr/>
          <p:nvPr/>
        </p:nvCxnSpPr>
        <p:spPr>
          <a:xfrm rot="10800000">
            <a:off x="6057900" y="3543150"/>
            <a:ext cx="228600" cy="171600"/>
          </a:xfrm>
          <a:prstGeom prst="straightConnector1">
            <a:avLst/>
          </a:prstGeom>
          <a:noFill/>
          <a:ln w="9525" cap="flat" cmpd="sng">
            <a:solidFill>
              <a:schemeClr val="dk1"/>
            </a:solidFill>
            <a:prstDash val="solid"/>
            <a:miter lim="800000"/>
            <a:headEnd type="none" w="sm" len="sm"/>
            <a:tailEnd type="none" w="sm" len="sm"/>
          </a:ln>
        </p:spPr>
      </p:cxnSp>
      <p:cxnSp>
        <p:nvCxnSpPr>
          <p:cNvPr id="1248" name="Google Shape;1248;p116"/>
          <p:cNvCxnSpPr/>
          <p:nvPr/>
        </p:nvCxnSpPr>
        <p:spPr>
          <a:xfrm rot="-5400000">
            <a:off x="6915150" y="3429000"/>
            <a:ext cx="228600" cy="228600"/>
          </a:xfrm>
          <a:prstGeom prst="straightConnector1">
            <a:avLst/>
          </a:prstGeom>
          <a:noFill/>
          <a:ln w="9525" cap="flat" cmpd="sng">
            <a:solidFill>
              <a:schemeClr val="dk1"/>
            </a:solidFill>
            <a:prstDash val="solid"/>
            <a:miter lim="800000"/>
            <a:headEnd type="none" w="sm" len="sm"/>
            <a:tailEnd type="none" w="sm" len="sm"/>
          </a:ln>
        </p:spPr>
      </p:cxnSp>
      <p:cxnSp>
        <p:nvCxnSpPr>
          <p:cNvPr id="1249" name="Google Shape;1249;p116"/>
          <p:cNvCxnSpPr/>
          <p:nvPr/>
        </p:nvCxnSpPr>
        <p:spPr>
          <a:xfrm rot="-5400000" flipH="1">
            <a:off x="6915150" y="3886200"/>
            <a:ext cx="171600" cy="171600"/>
          </a:xfrm>
          <a:prstGeom prst="straightConnector1">
            <a:avLst/>
          </a:prstGeom>
          <a:noFill/>
          <a:ln w="9525" cap="flat" cmpd="sng">
            <a:solidFill>
              <a:schemeClr val="dk1"/>
            </a:solidFill>
            <a:prstDash val="solid"/>
            <a:miter lim="800000"/>
            <a:headEnd type="none" w="sm" len="sm"/>
            <a:tailEnd type="none" w="sm" len="sm"/>
          </a:ln>
        </p:spPr>
      </p:cxnSp>
      <p:sp>
        <p:nvSpPr>
          <p:cNvPr id="1250" name="Google Shape;1250;p116"/>
          <p:cNvSpPr txBox="1"/>
          <p:nvPr/>
        </p:nvSpPr>
        <p:spPr>
          <a:xfrm>
            <a:off x="5829300" y="1"/>
            <a:ext cx="2057400" cy="3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ru" sz="2100" b="1" i="0" u="sng" strike="noStrike" cap="none">
                <a:solidFill>
                  <a:schemeClr val="dk1"/>
                </a:solidFill>
                <a:latin typeface="Arial"/>
                <a:ea typeface="Arial"/>
                <a:cs typeface="Arial"/>
                <a:sym typeface="Arial"/>
              </a:rPr>
              <a:t>Мысалдар</a:t>
            </a:r>
            <a:endParaRPr sz="1100" b="0" i="0" u="none" strike="noStrike" cap="none">
              <a:solidFill>
                <a:srgbClr val="000000"/>
              </a:solidFill>
              <a:latin typeface="Arial"/>
              <a:ea typeface="Arial"/>
              <a:cs typeface="Arial"/>
              <a:sym typeface="Arial"/>
            </a:endParaRPr>
          </a:p>
        </p:txBody>
      </p:sp>
      <p:sp>
        <p:nvSpPr>
          <p:cNvPr id="1251" name="Google Shape;1251;p116"/>
          <p:cNvSpPr txBox="1"/>
          <p:nvPr/>
        </p:nvSpPr>
        <p:spPr>
          <a:xfrm>
            <a:off x="6229350" y="4686300"/>
            <a:ext cx="15432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неопентан</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17"/>
          <p:cNvSpPr txBox="1">
            <a:spLocks noGrp="1"/>
          </p:cNvSpPr>
          <p:nvPr>
            <p:ph type="title"/>
          </p:nvPr>
        </p:nvSpPr>
        <p:spPr>
          <a:xfrm>
            <a:off x="251520" y="9709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959"/>
              <a:t>IUPAC</a:t>
            </a:r>
            <a:endParaRPr sz="3959"/>
          </a:p>
        </p:txBody>
      </p:sp>
      <p:sp>
        <p:nvSpPr>
          <p:cNvPr id="1257" name="Google Shape;1257;p117"/>
          <p:cNvSpPr txBox="1">
            <a:spLocks noGrp="1"/>
          </p:cNvSpPr>
          <p:nvPr>
            <p:ph type="body" idx="1"/>
          </p:nvPr>
        </p:nvSpPr>
        <p:spPr>
          <a:xfrm>
            <a:off x="155100" y="1112375"/>
            <a:ext cx="8988900" cy="34164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accent1"/>
              </a:buClr>
              <a:buSzPts val="2200"/>
              <a:buChar char="●"/>
            </a:pPr>
            <a:r>
              <a:rPr lang="ru" sz="2200">
                <a:latin typeface="Arial"/>
                <a:ea typeface="Arial"/>
                <a:cs typeface="Arial"/>
                <a:sym typeface="Arial"/>
              </a:rPr>
              <a:t>логикалық жүйелік тәсіл қажет. Осы мақсатқа жету үшін Халықаралық Таза және Қолданбалы Химия Одағының (IUPAC) ойлап тапқан халықаралық номенклатурасы жүйесі пайдаланылды.</a:t>
            </a:r>
            <a:endParaRPr sz="2200">
              <a:latin typeface="Arial"/>
              <a:ea typeface="Arial"/>
              <a:cs typeface="Arial"/>
              <a:sym typeface="Arial"/>
            </a:endParaRPr>
          </a:p>
          <a:p>
            <a:pPr marL="457200" lvl="0" indent="-368300" algn="l" rtl="0">
              <a:lnSpc>
                <a:spcPct val="100000"/>
              </a:lnSpc>
              <a:spcBef>
                <a:spcPts val="0"/>
              </a:spcBef>
              <a:spcAft>
                <a:spcPts val="0"/>
              </a:spcAft>
              <a:buClr>
                <a:schemeClr val="accent1"/>
              </a:buClr>
              <a:buSzPts val="2200"/>
              <a:buChar char="●"/>
            </a:pPr>
            <a:r>
              <a:rPr lang="ru" sz="2200">
                <a:solidFill>
                  <a:srgbClr val="4A86E8"/>
                </a:solidFill>
                <a:latin typeface="Arial"/>
                <a:ea typeface="Arial"/>
                <a:cs typeface="Arial"/>
                <a:sym typeface="Arial"/>
              </a:rPr>
              <a:t>Артықшылықтары:</a:t>
            </a:r>
            <a:r>
              <a:rPr lang="ru" sz="2200">
                <a:latin typeface="Arial"/>
                <a:ea typeface="Arial"/>
                <a:cs typeface="Arial"/>
                <a:sym typeface="Arial"/>
              </a:rPr>
              <a:t> Атаудың ережелерін білу дұрыс құрылымды анықтай алады.</a:t>
            </a:r>
            <a:endParaRPr sz="2200">
              <a:latin typeface="Arial"/>
              <a:ea typeface="Arial"/>
              <a:cs typeface="Arial"/>
              <a:sym typeface="Arial"/>
            </a:endParaRPr>
          </a:p>
          <a:p>
            <a:pPr marL="457200" lvl="0" indent="-368300" algn="l" rtl="0">
              <a:lnSpc>
                <a:spcPct val="100000"/>
              </a:lnSpc>
              <a:spcBef>
                <a:spcPts val="0"/>
              </a:spcBef>
              <a:spcAft>
                <a:spcPts val="0"/>
              </a:spcAft>
              <a:buClr>
                <a:schemeClr val="accent1"/>
              </a:buClr>
              <a:buSzPts val="2200"/>
              <a:buChar char="●"/>
            </a:pPr>
            <a:r>
              <a:rPr lang="ru" sz="2200">
                <a:solidFill>
                  <a:srgbClr val="4A86E8"/>
                </a:solidFill>
                <a:latin typeface="Arial"/>
                <a:ea typeface="Arial"/>
                <a:cs typeface="Arial"/>
                <a:sym typeface="Arial"/>
              </a:rPr>
              <a:t>Кемшіліктері:</a:t>
            </a:r>
            <a:r>
              <a:rPr lang="ru" sz="2200">
                <a:latin typeface="Arial"/>
                <a:ea typeface="Arial"/>
                <a:cs typeface="Arial"/>
                <a:sym typeface="Arial"/>
              </a:rPr>
              <a:t> қиын болуы мүмкін, ұзын атаулар; мысалы, IUPAC-ның атауы cubane pentacyclo [4.2.0.02,5.03,8.04,7] октанды</a:t>
            </a:r>
            <a:endParaRPr sz="296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118"/>
          <p:cNvSpPr txBox="1">
            <a:spLocks noGrp="1"/>
          </p:cNvSpPr>
          <p:nvPr>
            <p:ph type="title"/>
          </p:nvPr>
        </p:nvSpPr>
        <p:spPr>
          <a:xfrm>
            <a:off x="1403750" y="0"/>
            <a:ext cx="61722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ru" sz="1100"/>
              <a:t/>
            </a:r>
            <a:br>
              <a:rPr lang="ru" sz="1100"/>
            </a:br>
            <a:r>
              <a:rPr lang="ru" sz="2100" b="1" u="sng">
                <a:solidFill>
                  <a:srgbClr val="0303BD"/>
                </a:solidFill>
              </a:rPr>
              <a:t>Номенклатураның жүйелі жүйесі </a:t>
            </a:r>
            <a:r>
              <a:rPr lang="ru" sz="2100">
                <a:solidFill>
                  <a:srgbClr val="0303BD"/>
                </a:solidFill>
              </a:rPr>
              <a:t>(</a:t>
            </a:r>
            <a:r>
              <a:rPr lang="ru" sz="2100" b="1" u="sng">
                <a:solidFill>
                  <a:srgbClr val="0303BD"/>
                </a:solidFill>
              </a:rPr>
              <a:t>IUPAC</a:t>
            </a:r>
            <a:r>
              <a:rPr lang="ru" sz="2100">
                <a:solidFill>
                  <a:srgbClr val="0303BD"/>
                </a:solidFill>
              </a:rPr>
              <a:t>)</a:t>
            </a:r>
            <a:endParaRPr sz="1100" b="1" u="sng">
              <a:solidFill>
                <a:srgbClr val="0303BD"/>
              </a:solidFill>
            </a:endParaRPr>
          </a:p>
        </p:txBody>
      </p:sp>
      <p:sp>
        <p:nvSpPr>
          <p:cNvPr id="1264" name="Google Shape;1264;p118"/>
          <p:cNvSpPr/>
          <p:nvPr/>
        </p:nvSpPr>
        <p:spPr>
          <a:xfrm>
            <a:off x="493225" y="1200150"/>
            <a:ext cx="8167200" cy="3559500"/>
          </a:xfrm>
          <a:prstGeom prst="rect">
            <a:avLst/>
          </a:prstGeom>
          <a:noFill/>
          <a:ln>
            <a:noFill/>
          </a:ln>
        </p:spPr>
        <p:txBody>
          <a:bodyPr spcFirstLastPara="1" wrap="square" lIns="68575" tIns="34275" rIns="68575" bIns="34275" anchor="t" anchorCtr="0">
            <a:noAutofit/>
          </a:bodyPr>
          <a:lstStyle/>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Көміртек атомдарының ең ұзын тізбегін табыңыз.</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Латын негізін қолданыңыз, олардағы көмірдің санына сәйкес келетін ең ұзын тізбегін тауып аламыз..</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Алканға арналған «ан» суффиксін жалғаймыз </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Тізбекке қосылмаған көміртегі атомдары радикал деп аталады. негіздің атауының алдындағы алмастырғыштар, содан кейін «yl» жұрнағы деп аталады.</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Ең жақын радикалдан бастап көмірдің санын нөмірлейді.</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Орынбасардың аты Көміртегіге жалғанып алфавиттік тәртіпте сай аталады</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Сол, бірнеше орынбасарлар үшін ди, үш және т.б. пайдаланыңыз.</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Бірдей көміртегі бар екі ықтимал тізбектер болса, тізбекті ең көп орынбасушылармен пайдаланыңыз.</a:t>
            </a: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19"/>
          <p:cNvSpPr/>
          <p:nvPr/>
        </p:nvSpPr>
        <p:spPr>
          <a:xfrm>
            <a:off x="2490788" y="114300"/>
            <a:ext cx="3702900" cy="577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Номенклатура</a:t>
            </a:r>
            <a:endParaRPr sz="1100" b="0" i="0" u="none" strike="noStrike" cap="none">
              <a:solidFill>
                <a:srgbClr val="000000"/>
              </a:solidFill>
              <a:latin typeface="Arial"/>
              <a:ea typeface="Arial"/>
              <a:cs typeface="Arial"/>
              <a:sym typeface="Arial"/>
            </a:endParaRPr>
          </a:p>
        </p:txBody>
      </p:sp>
      <p:sp>
        <p:nvSpPr>
          <p:cNvPr id="1270" name="Google Shape;1270;p119"/>
          <p:cNvSpPr/>
          <p:nvPr/>
        </p:nvSpPr>
        <p:spPr>
          <a:xfrm>
            <a:off x="1314451" y="815075"/>
            <a:ext cx="23895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Белгілі жүйе</a:t>
            </a:r>
            <a:endParaRPr sz="1400" b="1" i="0" u="sng"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Мысалдар</a:t>
            </a:r>
            <a:endParaRPr sz="1100" b="0" i="0" u="none" strike="noStrike" cap="none">
              <a:solidFill>
                <a:srgbClr val="000000"/>
              </a:solidFill>
              <a:latin typeface="Arial"/>
              <a:ea typeface="Arial"/>
              <a:cs typeface="Arial"/>
              <a:sym typeface="Arial"/>
            </a:endParaRPr>
          </a:p>
        </p:txBody>
      </p:sp>
      <p:pic>
        <p:nvPicPr>
          <p:cNvPr id="1271" name="Google Shape;1271;p119"/>
          <p:cNvPicPr preferRelativeResize="0"/>
          <p:nvPr/>
        </p:nvPicPr>
        <p:blipFill rotWithShape="1">
          <a:blip r:embed="rId3">
            <a:alphaModFix/>
          </a:blip>
          <a:srcRect/>
          <a:stretch/>
        </p:blipFill>
        <p:spPr>
          <a:xfrm>
            <a:off x="2286000" y="1714501"/>
            <a:ext cx="1234677" cy="665560"/>
          </a:xfrm>
          <a:prstGeom prst="rect">
            <a:avLst/>
          </a:prstGeom>
          <a:noFill/>
          <a:ln>
            <a:noFill/>
          </a:ln>
        </p:spPr>
      </p:pic>
      <p:sp>
        <p:nvSpPr>
          <p:cNvPr id="1272" name="Google Shape;1272;p119"/>
          <p:cNvSpPr txBox="1"/>
          <p:nvPr/>
        </p:nvSpPr>
        <p:spPr>
          <a:xfrm>
            <a:off x="1828800" y="1371600"/>
            <a:ext cx="49149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1.  Келесі қосылыстың атын атаңыз</a:t>
            </a:r>
            <a:endParaRPr sz="1100" b="0" i="0" u="none" strike="noStrike" cap="none">
              <a:solidFill>
                <a:srgbClr val="000000"/>
              </a:solidFill>
              <a:latin typeface="Arial"/>
              <a:ea typeface="Arial"/>
              <a:cs typeface="Arial"/>
              <a:sym typeface="Arial"/>
            </a:endParaRPr>
          </a:p>
        </p:txBody>
      </p:sp>
      <p:sp>
        <p:nvSpPr>
          <p:cNvPr id="1273" name="Google Shape;1273;p119"/>
          <p:cNvSpPr txBox="1"/>
          <p:nvPr/>
        </p:nvSpPr>
        <p:spPr>
          <a:xfrm>
            <a:off x="1314450" y="2514600"/>
            <a:ext cx="6515100" cy="9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Қадам #1</a:t>
            </a:r>
            <a:r>
              <a:rPr lang="ru" sz="1400" b="0" i="0" u="none" strike="noStrike" cap="none">
                <a:solidFill>
                  <a:schemeClr val="dk1"/>
                </a:solidFill>
                <a:latin typeface="Arial"/>
                <a:ea typeface="Arial"/>
                <a:cs typeface="Arial"/>
                <a:sym typeface="Arial"/>
              </a:rPr>
              <a:t>,Көміртегіні санаңыз және Латын атымен жазыңыз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1" i="0" u="sng" strike="noStrike" cap="none">
                <a:solidFill>
                  <a:srgbClr val="0303BD"/>
                </a:solidFill>
                <a:latin typeface="Arial"/>
                <a:ea typeface="Arial"/>
                <a:cs typeface="Arial"/>
                <a:sym typeface="Arial"/>
              </a:rPr>
              <a:t>Қадам #2</a:t>
            </a:r>
            <a:r>
              <a:rPr lang="ru" sz="1400" b="0" i="0" u="none" strike="noStrike" cap="none">
                <a:solidFill>
                  <a:schemeClr val="dk1"/>
                </a:solidFill>
                <a:latin typeface="Arial"/>
                <a:ea typeface="Arial"/>
                <a:cs typeface="Arial"/>
                <a:sym typeface="Arial"/>
              </a:rPr>
              <a:t>, өйткені бұл құрылым алканның жалпы формуласына сәйкес келеді, «ан» суффиксін қолданыңыз</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4" name="Google Shape;1274;p119"/>
          <p:cNvSpPr txBox="1"/>
          <p:nvPr/>
        </p:nvSpPr>
        <p:spPr>
          <a:xfrm>
            <a:off x="2490788" y="3414713"/>
            <a:ext cx="16812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пропан</a:t>
            </a:r>
            <a:endParaRPr sz="1400" b="0" i="0" u="none" strike="noStrike" cap="none">
              <a:solidFill>
                <a:schemeClr val="dk1"/>
              </a:solidFill>
              <a:latin typeface="Arial"/>
              <a:ea typeface="Arial"/>
              <a:cs typeface="Arial"/>
              <a:sym typeface="Arial"/>
            </a:endParaRPr>
          </a:p>
        </p:txBody>
      </p:sp>
      <p:sp>
        <p:nvSpPr>
          <p:cNvPr id="1275" name="Google Shape;1275;p119"/>
          <p:cNvSpPr txBox="1"/>
          <p:nvPr/>
        </p:nvSpPr>
        <p:spPr>
          <a:xfrm>
            <a:off x="1259681" y="3886200"/>
            <a:ext cx="20574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үш көміртегі негізі бар</a:t>
            </a:r>
            <a:endParaRPr sz="1100" b="0" i="0" u="none" strike="noStrike" cap="none">
              <a:solidFill>
                <a:srgbClr val="000000"/>
              </a:solidFill>
              <a:latin typeface="Arial"/>
              <a:ea typeface="Arial"/>
              <a:cs typeface="Arial"/>
              <a:sym typeface="Arial"/>
            </a:endParaRPr>
          </a:p>
        </p:txBody>
      </p:sp>
      <p:sp>
        <p:nvSpPr>
          <p:cNvPr id="1276" name="Google Shape;1276;p119"/>
          <p:cNvSpPr txBox="1"/>
          <p:nvPr/>
        </p:nvSpPr>
        <p:spPr>
          <a:xfrm>
            <a:off x="4000500" y="3411141"/>
            <a:ext cx="1943100" cy="27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Алкан  суфиксі</a:t>
            </a:r>
            <a:endParaRPr sz="1100" b="0" i="0" u="none" strike="noStrike" cap="none">
              <a:solidFill>
                <a:srgbClr val="000000"/>
              </a:solidFill>
              <a:latin typeface="Arial"/>
              <a:ea typeface="Arial"/>
              <a:cs typeface="Arial"/>
              <a:sym typeface="Arial"/>
            </a:endParaRPr>
          </a:p>
        </p:txBody>
      </p:sp>
      <p:cxnSp>
        <p:nvCxnSpPr>
          <p:cNvPr id="1277" name="Google Shape;1277;p119"/>
          <p:cNvCxnSpPr/>
          <p:nvPr/>
        </p:nvCxnSpPr>
        <p:spPr>
          <a:xfrm rot="10800000" flipH="1">
            <a:off x="1804988" y="3608747"/>
            <a:ext cx="737100" cy="195300"/>
          </a:xfrm>
          <a:prstGeom prst="straightConnector1">
            <a:avLst/>
          </a:prstGeom>
          <a:noFill/>
          <a:ln w="9525" cap="flat" cmpd="sng">
            <a:solidFill>
              <a:schemeClr val="accent4"/>
            </a:solidFill>
            <a:prstDash val="solid"/>
            <a:miter lim="800000"/>
            <a:headEnd type="none" w="sm" len="sm"/>
            <a:tailEnd type="triangle" w="med" len="med"/>
          </a:ln>
        </p:spPr>
      </p:cxnSp>
      <p:cxnSp>
        <p:nvCxnSpPr>
          <p:cNvPr id="1278" name="Google Shape;1278;p119"/>
          <p:cNvCxnSpPr/>
          <p:nvPr/>
        </p:nvCxnSpPr>
        <p:spPr>
          <a:xfrm rot="10800000">
            <a:off x="3331351" y="3549253"/>
            <a:ext cx="612000" cy="0"/>
          </a:xfrm>
          <a:prstGeom prst="straightConnector1">
            <a:avLst/>
          </a:prstGeom>
          <a:noFill/>
          <a:ln w="9525" cap="flat" cmpd="sng">
            <a:solidFill>
              <a:schemeClr val="accent2"/>
            </a:solidFill>
            <a:prstDash val="solid"/>
            <a:miter lim="800000"/>
            <a:headEnd type="none" w="sm" len="sm"/>
            <a:tailEnd type="triangle" w="med" len="med"/>
          </a:ln>
        </p:spPr>
      </p:cxnSp>
      <p:cxnSp>
        <p:nvCxnSpPr>
          <p:cNvPr id="1279" name="Google Shape;1279;p119"/>
          <p:cNvCxnSpPr/>
          <p:nvPr/>
        </p:nvCxnSpPr>
        <p:spPr>
          <a:xfrm flipH="1">
            <a:off x="1805100" y="3804047"/>
            <a:ext cx="23700" cy="19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pic>
        <p:nvPicPr>
          <p:cNvPr id="1285" name="Google Shape;1285;p120"/>
          <p:cNvPicPr preferRelativeResize="0"/>
          <p:nvPr/>
        </p:nvPicPr>
        <p:blipFill rotWithShape="1">
          <a:blip r:embed="rId3">
            <a:alphaModFix/>
          </a:blip>
          <a:srcRect/>
          <a:stretch/>
        </p:blipFill>
        <p:spPr>
          <a:xfrm>
            <a:off x="1143000" y="685800"/>
            <a:ext cx="6787752" cy="4229100"/>
          </a:xfrm>
          <a:prstGeom prst="rect">
            <a:avLst/>
          </a:prstGeom>
          <a:noFill/>
          <a:ln>
            <a:noFill/>
          </a:ln>
        </p:spPr>
      </p:pic>
      <p:sp>
        <p:nvSpPr>
          <p:cNvPr id="1286" name="Google Shape;1286;p120"/>
          <p:cNvSpPr txBox="1"/>
          <p:nvPr/>
        </p:nvSpPr>
        <p:spPr>
          <a:xfrm>
            <a:off x="1428750" y="228601"/>
            <a:ext cx="6400800" cy="3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ru" sz="2100" b="0" i="0" u="none" strike="noStrike" cap="none">
                <a:solidFill>
                  <a:schemeClr val="dk1"/>
                </a:solidFill>
                <a:latin typeface="Arial"/>
                <a:ea typeface="Arial"/>
                <a:cs typeface="Arial"/>
                <a:sym typeface="Arial"/>
              </a:rPr>
              <a:t>Орынбасарлар аттары (Алкил топтары)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246725" y="171450"/>
            <a:ext cx="8495700" cy="857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alibri"/>
              <a:buNone/>
            </a:pPr>
            <a:r>
              <a:rPr lang="ru" sz="2700">
                <a:latin typeface="Arial"/>
                <a:ea typeface="Arial"/>
                <a:cs typeface="Arial"/>
                <a:sym typeface="Arial"/>
              </a:rPr>
              <a:t>Органикалық және бейорганикалық қосылыстар арасындағы маңызды айырмашылықтар</a:t>
            </a:r>
            <a:endParaRPr sz="1100">
              <a:latin typeface="Arial"/>
              <a:ea typeface="Arial"/>
              <a:cs typeface="Arial"/>
              <a:sym typeface="Arial"/>
            </a:endParaRPr>
          </a:p>
        </p:txBody>
      </p:sp>
      <p:sp>
        <p:nvSpPr>
          <p:cNvPr id="295" name="Google Shape;295;p49"/>
          <p:cNvSpPr/>
          <p:nvPr/>
        </p:nvSpPr>
        <p:spPr>
          <a:xfrm>
            <a:off x="2223725" y="1280050"/>
            <a:ext cx="5372100" cy="3600600"/>
          </a:xfrm>
          <a:prstGeom prst="rect">
            <a:avLst/>
          </a:prstGeom>
          <a:noFill/>
          <a:ln>
            <a:noFill/>
          </a:ln>
        </p:spPr>
        <p:txBody>
          <a:bodyPr spcFirstLastPara="1" wrap="square" lIns="69050" tIns="34525" rIns="69050" bIns="34525" anchor="t" anchorCtr="0">
            <a:noAutofit/>
          </a:bodyPr>
          <a:lstStyle/>
          <a:p>
            <a:pPr marL="457200" marR="0" lvl="0" indent="-323850" algn="l" rtl="0">
              <a:lnSpc>
                <a:spcPct val="80000"/>
              </a:lnSpc>
              <a:spcBef>
                <a:spcPts val="0"/>
              </a:spcBef>
              <a:spcAft>
                <a:spcPts val="0"/>
              </a:spcAft>
              <a:buClr>
                <a:schemeClr val="dk1"/>
              </a:buClr>
              <a:buSzPts val="1500"/>
              <a:buFont typeface="Arial"/>
              <a:buChar char="●"/>
            </a:pPr>
            <a:r>
              <a:rPr lang="ru" sz="1500" b="0" i="0" u="none" strike="noStrike" cap="none">
                <a:solidFill>
                  <a:schemeClr val="dk1"/>
                </a:solidFill>
                <a:latin typeface="Arial"/>
                <a:ea typeface="Arial"/>
                <a:cs typeface="Arial"/>
                <a:sym typeface="Arial"/>
              </a:rPr>
              <a:t>Байланыс түрі</a:t>
            </a:r>
            <a:endParaRPr sz="1500" b="0" i="0" u="none" strike="noStrike" cap="none">
              <a:solidFill>
                <a:srgbClr val="000000"/>
              </a:solidFill>
              <a:latin typeface="Arial"/>
              <a:ea typeface="Arial"/>
              <a:cs typeface="Arial"/>
              <a:sym typeface="Arial"/>
            </a:endParaRPr>
          </a:p>
          <a:p>
            <a:pPr marL="660400" marR="0" lvl="1" indent="-952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 Органикалық заттарда коваленттік байланыс бар</a:t>
            </a:r>
            <a:endParaRPr sz="1500" b="0" i="0" u="none" strike="noStrike" cap="none">
              <a:solidFill>
                <a:schemeClr val="dk1"/>
              </a:solidFill>
              <a:latin typeface="Arial"/>
              <a:ea typeface="Arial"/>
              <a:cs typeface="Arial"/>
              <a:sym typeface="Arial"/>
            </a:endParaRPr>
          </a:p>
          <a:p>
            <a:pPr marL="457200" marR="0" lvl="0" indent="-323850" algn="l" rtl="0">
              <a:lnSpc>
                <a:spcPct val="80000"/>
              </a:lnSpc>
              <a:spcBef>
                <a:spcPts val="0"/>
              </a:spcBef>
              <a:spcAft>
                <a:spcPts val="0"/>
              </a:spcAft>
              <a:buClr>
                <a:schemeClr val="dk1"/>
              </a:buClr>
              <a:buSzPts val="1500"/>
              <a:buFont typeface="Arial"/>
              <a:buChar char="●"/>
            </a:pPr>
            <a:r>
              <a:rPr lang="ru" sz="1500" b="0" i="0" u="none" strike="noStrike" cap="none">
                <a:solidFill>
                  <a:schemeClr val="dk1"/>
                </a:solidFill>
                <a:latin typeface="Arial"/>
                <a:ea typeface="Arial"/>
                <a:cs typeface="Arial"/>
                <a:sym typeface="Arial"/>
              </a:rPr>
              <a:t>Электрондық ортақ пайдалану</a:t>
            </a:r>
            <a:endParaRPr sz="1500" b="0" i="0" u="none" strike="noStrike" cap="none">
              <a:solidFill>
                <a:schemeClr val="dk1"/>
              </a:solidFill>
              <a:latin typeface="Arial"/>
              <a:ea typeface="Arial"/>
              <a:cs typeface="Arial"/>
              <a:sym typeface="Arial"/>
            </a:endParaRPr>
          </a:p>
          <a:p>
            <a:pPr marL="660400" marR="0" lvl="1" indent="-952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 Бейорганикалық заттар әдетте иондық байланысқа ие</a:t>
            </a:r>
            <a:endParaRPr sz="1500" b="0" i="0" u="none" strike="noStrike" cap="none">
              <a:solidFill>
                <a:schemeClr val="dk1"/>
              </a:solidFill>
              <a:latin typeface="Arial"/>
              <a:ea typeface="Arial"/>
              <a:cs typeface="Arial"/>
              <a:sym typeface="Arial"/>
            </a:endParaRPr>
          </a:p>
          <a:p>
            <a:pPr marL="457200" marR="0" lvl="0" indent="-323850" algn="l" rtl="0">
              <a:lnSpc>
                <a:spcPct val="80000"/>
              </a:lnSpc>
              <a:spcBef>
                <a:spcPts val="0"/>
              </a:spcBef>
              <a:spcAft>
                <a:spcPts val="0"/>
              </a:spcAft>
              <a:buClr>
                <a:schemeClr val="dk1"/>
              </a:buClr>
              <a:buSzPts val="1500"/>
              <a:buFont typeface="Arial"/>
              <a:buChar char="●"/>
            </a:pPr>
            <a:r>
              <a:rPr lang="ru" sz="1500" b="0" i="0" u="none" strike="noStrike" cap="none">
                <a:solidFill>
                  <a:schemeClr val="dk1"/>
                </a:solidFill>
                <a:latin typeface="Arial"/>
                <a:ea typeface="Arial"/>
                <a:cs typeface="Arial"/>
                <a:sym typeface="Arial"/>
              </a:rPr>
              <a:t>Электронды тасымалдау</a:t>
            </a:r>
            <a:endParaRPr sz="1500" b="0" i="0" u="none" strike="noStrike" cap="none">
              <a:solidFill>
                <a:schemeClr val="dk1"/>
              </a:solidFill>
              <a:latin typeface="Arial"/>
              <a:ea typeface="Arial"/>
              <a:cs typeface="Arial"/>
              <a:sym typeface="Arial"/>
            </a:endParaRPr>
          </a:p>
          <a:p>
            <a:pPr marL="660400" marR="0" lvl="1" indent="-952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 Құрылыс</a:t>
            </a:r>
            <a:endParaRPr sz="1500" b="0" i="0" u="none" strike="noStrike" cap="none">
              <a:solidFill>
                <a:srgbClr val="000000"/>
              </a:solidFill>
              <a:latin typeface="Arial"/>
              <a:ea typeface="Arial"/>
              <a:cs typeface="Arial"/>
              <a:sym typeface="Arial"/>
            </a:endParaRPr>
          </a:p>
          <a:p>
            <a:pPr marL="660400" marR="0" lvl="1" indent="-952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 Органика</a:t>
            </a:r>
            <a:endParaRPr sz="1500" b="0" i="0" u="none" strike="noStrike" cap="none">
              <a:solidFill>
                <a:srgbClr val="000000"/>
              </a:solidFill>
              <a:latin typeface="Arial"/>
              <a:ea typeface="Arial"/>
              <a:cs typeface="Arial"/>
              <a:sym typeface="Arial"/>
            </a:endParaRPr>
          </a:p>
          <a:p>
            <a:pPr marL="1092200" marR="0" lvl="2" indent="-3238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Молекулалар</a:t>
            </a:r>
            <a:endParaRPr sz="1500" b="0" i="0" u="none" strike="noStrike" cap="none">
              <a:solidFill>
                <a:srgbClr val="000000"/>
              </a:solidFill>
              <a:latin typeface="Arial"/>
              <a:ea typeface="Arial"/>
              <a:cs typeface="Arial"/>
              <a:sym typeface="Arial"/>
            </a:endParaRPr>
          </a:p>
          <a:p>
            <a:pPr marL="1092200" marR="0" lvl="2" indent="-3238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Электролиттер емес</a:t>
            </a:r>
            <a:endParaRPr sz="1500" b="0" i="0" u="none" strike="noStrike" cap="none">
              <a:solidFill>
                <a:srgbClr val="000000"/>
              </a:solidFill>
              <a:latin typeface="Arial"/>
              <a:ea typeface="Arial"/>
              <a:cs typeface="Arial"/>
              <a:sym typeface="Arial"/>
            </a:endParaRPr>
          </a:p>
          <a:p>
            <a:pPr marL="660400" marR="0" lvl="1" indent="-952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 Бейорганика</a:t>
            </a:r>
            <a:endParaRPr sz="1500" b="0" i="0" u="none" strike="noStrike" cap="none">
              <a:solidFill>
                <a:srgbClr val="000000"/>
              </a:solidFill>
              <a:latin typeface="Arial"/>
              <a:ea typeface="Arial"/>
              <a:cs typeface="Arial"/>
              <a:sym typeface="Arial"/>
            </a:endParaRPr>
          </a:p>
          <a:p>
            <a:pPr marL="1092200" marR="0" lvl="2" indent="-3238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Үш өлшемді кристалды құрылымдар</a:t>
            </a:r>
            <a:endParaRPr sz="1500" b="0" i="0" u="none" strike="noStrike" cap="none">
              <a:solidFill>
                <a:srgbClr val="000000"/>
              </a:solidFill>
              <a:latin typeface="Arial"/>
              <a:ea typeface="Arial"/>
              <a:cs typeface="Arial"/>
              <a:sym typeface="Arial"/>
            </a:endParaRPr>
          </a:p>
          <a:p>
            <a:pPr marL="1092200" marR="0" lvl="2" indent="-323850" algn="l" rtl="0">
              <a:lnSpc>
                <a:spcPct val="80000"/>
              </a:lnSpc>
              <a:spcBef>
                <a:spcPts val="400"/>
              </a:spcBef>
              <a:spcAft>
                <a:spcPts val="0"/>
              </a:spcAft>
              <a:buClr>
                <a:schemeClr val="accent2"/>
              </a:buClr>
              <a:buSzPts val="1500"/>
              <a:buFont typeface="Arial"/>
              <a:buChar char="•"/>
            </a:pPr>
            <a:r>
              <a:rPr lang="ru" sz="1500" b="0" i="0" u="none" strike="noStrike" cap="none">
                <a:solidFill>
                  <a:schemeClr val="dk1"/>
                </a:solidFill>
                <a:latin typeface="Arial"/>
                <a:ea typeface="Arial"/>
                <a:cs typeface="Arial"/>
                <a:sym typeface="Arial"/>
              </a:rPr>
              <a:t>Жиі суда еритін, ионға диссоциацияланатын - электролит</a:t>
            </a:r>
            <a:endParaRPr sz="15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292" name="Google Shape;1292;p121"/>
          <p:cNvPicPr preferRelativeResize="0"/>
          <p:nvPr/>
        </p:nvPicPr>
        <p:blipFill rotWithShape="1">
          <a:blip r:embed="rId3">
            <a:alphaModFix/>
          </a:blip>
          <a:srcRect/>
          <a:stretch/>
        </p:blipFill>
        <p:spPr>
          <a:xfrm>
            <a:off x="2000250" y="685800"/>
            <a:ext cx="4000501" cy="1462088"/>
          </a:xfrm>
          <a:prstGeom prst="rect">
            <a:avLst/>
          </a:prstGeom>
          <a:noFill/>
          <a:ln>
            <a:noFill/>
          </a:ln>
        </p:spPr>
      </p:pic>
      <p:pic>
        <p:nvPicPr>
          <p:cNvPr id="1293" name="Google Shape;1293;p121"/>
          <p:cNvPicPr preferRelativeResize="0"/>
          <p:nvPr/>
        </p:nvPicPr>
        <p:blipFill rotWithShape="1">
          <a:blip r:embed="rId3">
            <a:alphaModFix/>
          </a:blip>
          <a:srcRect/>
          <a:stretch/>
        </p:blipFill>
        <p:spPr>
          <a:xfrm>
            <a:off x="2000250" y="2343150"/>
            <a:ext cx="4000501" cy="1462088"/>
          </a:xfrm>
          <a:prstGeom prst="rect">
            <a:avLst/>
          </a:prstGeom>
          <a:noFill/>
          <a:ln>
            <a:noFill/>
          </a:ln>
        </p:spPr>
      </p:pic>
      <p:cxnSp>
        <p:nvCxnSpPr>
          <p:cNvPr id="1294" name="Google Shape;1294;p121"/>
          <p:cNvCxnSpPr/>
          <p:nvPr/>
        </p:nvCxnSpPr>
        <p:spPr>
          <a:xfrm>
            <a:off x="2000250" y="1428750"/>
            <a:ext cx="1714500" cy="1200"/>
          </a:xfrm>
          <a:prstGeom prst="straightConnector1">
            <a:avLst/>
          </a:prstGeom>
          <a:noFill/>
          <a:ln w="9525" cap="flat" cmpd="sng">
            <a:solidFill>
              <a:srgbClr val="FF0000"/>
            </a:solidFill>
            <a:prstDash val="solid"/>
            <a:miter lim="800000"/>
            <a:headEnd type="none" w="sm" len="sm"/>
            <a:tailEnd type="none" w="sm" len="sm"/>
          </a:ln>
        </p:spPr>
      </p:cxnSp>
      <p:cxnSp>
        <p:nvCxnSpPr>
          <p:cNvPr id="1295" name="Google Shape;1295;p121"/>
          <p:cNvCxnSpPr/>
          <p:nvPr/>
        </p:nvCxnSpPr>
        <p:spPr>
          <a:xfrm rot="-5400000">
            <a:off x="3343360" y="1057341"/>
            <a:ext cx="742800" cy="2400"/>
          </a:xfrm>
          <a:prstGeom prst="straightConnector1">
            <a:avLst/>
          </a:prstGeom>
          <a:noFill/>
          <a:ln w="9525" cap="flat" cmpd="sng">
            <a:solidFill>
              <a:srgbClr val="FF0000"/>
            </a:solidFill>
            <a:prstDash val="solid"/>
            <a:miter lim="800000"/>
            <a:headEnd type="none" w="sm" len="sm"/>
            <a:tailEnd type="none" w="sm" len="sm"/>
          </a:ln>
        </p:spPr>
      </p:cxnSp>
      <p:cxnSp>
        <p:nvCxnSpPr>
          <p:cNvPr id="1296" name="Google Shape;1296;p121"/>
          <p:cNvCxnSpPr/>
          <p:nvPr/>
        </p:nvCxnSpPr>
        <p:spPr>
          <a:xfrm>
            <a:off x="3714750" y="685800"/>
            <a:ext cx="1600200" cy="1200"/>
          </a:xfrm>
          <a:prstGeom prst="straightConnector1">
            <a:avLst/>
          </a:prstGeom>
          <a:noFill/>
          <a:ln w="9525" cap="flat" cmpd="sng">
            <a:solidFill>
              <a:srgbClr val="FF0000"/>
            </a:solidFill>
            <a:prstDash val="solid"/>
            <a:miter lim="800000"/>
            <a:headEnd type="none" w="sm" len="sm"/>
            <a:tailEnd type="none" w="sm" len="sm"/>
          </a:ln>
        </p:spPr>
      </p:cxnSp>
      <p:cxnSp>
        <p:nvCxnSpPr>
          <p:cNvPr id="1297" name="Google Shape;1297;p121"/>
          <p:cNvCxnSpPr/>
          <p:nvPr/>
        </p:nvCxnSpPr>
        <p:spPr>
          <a:xfrm rot="5400000">
            <a:off x="5029191" y="971541"/>
            <a:ext cx="571500" cy="2400"/>
          </a:xfrm>
          <a:prstGeom prst="straightConnector1">
            <a:avLst/>
          </a:prstGeom>
          <a:noFill/>
          <a:ln w="9525" cap="flat" cmpd="sng">
            <a:solidFill>
              <a:srgbClr val="FF0000"/>
            </a:solidFill>
            <a:prstDash val="solid"/>
            <a:miter lim="800000"/>
            <a:headEnd type="none" w="sm" len="sm"/>
            <a:tailEnd type="none" w="sm" len="sm"/>
          </a:ln>
        </p:spPr>
      </p:cxnSp>
      <p:cxnSp>
        <p:nvCxnSpPr>
          <p:cNvPr id="1298" name="Google Shape;1298;p121"/>
          <p:cNvCxnSpPr/>
          <p:nvPr/>
        </p:nvCxnSpPr>
        <p:spPr>
          <a:xfrm rot="10800000">
            <a:off x="4171950" y="1257291"/>
            <a:ext cx="1143000" cy="1200"/>
          </a:xfrm>
          <a:prstGeom prst="straightConnector1">
            <a:avLst/>
          </a:prstGeom>
          <a:noFill/>
          <a:ln w="9525" cap="flat" cmpd="sng">
            <a:solidFill>
              <a:srgbClr val="FF0000"/>
            </a:solidFill>
            <a:prstDash val="solid"/>
            <a:miter lim="800000"/>
            <a:headEnd type="none" w="sm" len="sm"/>
            <a:tailEnd type="none" w="sm" len="sm"/>
          </a:ln>
        </p:spPr>
      </p:cxnSp>
      <p:cxnSp>
        <p:nvCxnSpPr>
          <p:cNvPr id="1299" name="Google Shape;1299;p121"/>
          <p:cNvCxnSpPr/>
          <p:nvPr/>
        </p:nvCxnSpPr>
        <p:spPr>
          <a:xfrm rot="5400000">
            <a:off x="3914842" y="1514391"/>
            <a:ext cx="514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00" name="Google Shape;1300;p121"/>
          <p:cNvCxnSpPr/>
          <p:nvPr/>
        </p:nvCxnSpPr>
        <p:spPr>
          <a:xfrm rot="10800000">
            <a:off x="2000250" y="1771641"/>
            <a:ext cx="2171700" cy="1200"/>
          </a:xfrm>
          <a:prstGeom prst="straightConnector1">
            <a:avLst/>
          </a:prstGeom>
          <a:noFill/>
          <a:ln w="9525" cap="flat" cmpd="sng">
            <a:solidFill>
              <a:srgbClr val="FF0000"/>
            </a:solidFill>
            <a:prstDash val="solid"/>
            <a:miter lim="800000"/>
            <a:headEnd type="none" w="sm" len="sm"/>
            <a:tailEnd type="none" w="sm" len="sm"/>
          </a:ln>
        </p:spPr>
      </p:cxnSp>
      <p:cxnSp>
        <p:nvCxnSpPr>
          <p:cNvPr id="1301" name="Google Shape;1301;p121"/>
          <p:cNvCxnSpPr/>
          <p:nvPr/>
        </p:nvCxnSpPr>
        <p:spPr>
          <a:xfrm rot="-5400000">
            <a:off x="1828810" y="1600191"/>
            <a:ext cx="342900" cy="2400"/>
          </a:xfrm>
          <a:prstGeom prst="straightConnector1">
            <a:avLst/>
          </a:prstGeom>
          <a:noFill/>
          <a:ln w="9525" cap="flat" cmpd="sng">
            <a:solidFill>
              <a:schemeClr val="dk1"/>
            </a:solidFill>
            <a:prstDash val="solid"/>
            <a:miter lim="800000"/>
            <a:headEnd type="none" w="sm" len="sm"/>
            <a:tailEnd type="none" w="sm" len="sm"/>
          </a:ln>
        </p:spPr>
      </p:cxnSp>
      <p:cxnSp>
        <p:nvCxnSpPr>
          <p:cNvPr id="1302" name="Google Shape;1302;p121"/>
          <p:cNvCxnSpPr/>
          <p:nvPr/>
        </p:nvCxnSpPr>
        <p:spPr>
          <a:xfrm>
            <a:off x="2000250" y="3086100"/>
            <a:ext cx="4057800" cy="1200"/>
          </a:xfrm>
          <a:prstGeom prst="straightConnector1">
            <a:avLst/>
          </a:prstGeom>
          <a:noFill/>
          <a:ln w="9525" cap="flat" cmpd="sng">
            <a:solidFill>
              <a:srgbClr val="FF0000"/>
            </a:solidFill>
            <a:prstDash val="solid"/>
            <a:miter lim="800000"/>
            <a:headEnd type="none" w="sm" len="sm"/>
            <a:tailEnd type="none" w="sm" len="sm"/>
          </a:ln>
        </p:spPr>
      </p:cxnSp>
      <p:cxnSp>
        <p:nvCxnSpPr>
          <p:cNvPr id="1303" name="Google Shape;1303;p121"/>
          <p:cNvCxnSpPr/>
          <p:nvPr/>
        </p:nvCxnSpPr>
        <p:spPr>
          <a:xfrm rot="5400000">
            <a:off x="1771641" y="3314692"/>
            <a:ext cx="457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04" name="Google Shape;1304;p121"/>
          <p:cNvCxnSpPr/>
          <p:nvPr/>
        </p:nvCxnSpPr>
        <p:spPr>
          <a:xfrm rot="10800000" flipH="1">
            <a:off x="2000250" y="3486300"/>
            <a:ext cx="4114800" cy="57000"/>
          </a:xfrm>
          <a:prstGeom prst="straightConnector1">
            <a:avLst/>
          </a:prstGeom>
          <a:noFill/>
          <a:ln w="9525" cap="flat" cmpd="sng">
            <a:solidFill>
              <a:srgbClr val="FF0000"/>
            </a:solidFill>
            <a:prstDash val="solid"/>
            <a:miter lim="800000"/>
            <a:headEnd type="none" w="sm" len="sm"/>
            <a:tailEnd type="none" w="sm" len="sm"/>
          </a:ln>
        </p:spPr>
      </p:cxnSp>
      <p:cxnSp>
        <p:nvCxnSpPr>
          <p:cNvPr id="1305" name="Google Shape;1305;p121"/>
          <p:cNvCxnSpPr/>
          <p:nvPr/>
        </p:nvCxnSpPr>
        <p:spPr>
          <a:xfrm rot="5400000">
            <a:off x="5857941" y="3286042"/>
            <a:ext cx="399900" cy="2400"/>
          </a:xfrm>
          <a:prstGeom prst="straightConnector1">
            <a:avLst/>
          </a:prstGeom>
          <a:noFill/>
          <a:ln w="9525" cap="flat" cmpd="sng">
            <a:solidFill>
              <a:srgbClr val="FF0000"/>
            </a:solidFill>
            <a:prstDash val="solid"/>
            <a:miter lim="800000"/>
            <a:headEnd type="none" w="sm" len="sm"/>
            <a:tailEnd type="none" w="sm" len="sm"/>
          </a:ln>
        </p:spPr>
      </p:cxnSp>
      <p:sp>
        <p:nvSpPr>
          <p:cNvPr id="1306" name="Google Shape;1306;p121"/>
          <p:cNvSpPr/>
          <p:nvPr/>
        </p:nvSpPr>
        <p:spPr>
          <a:xfrm>
            <a:off x="6172200" y="514350"/>
            <a:ext cx="285900" cy="348600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307" name="Google Shape;1307;p121"/>
          <p:cNvSpPr txBox="1"/>
          <p:nvPr/>
        </p:nvSpPr>
        <p:spPr>
          <a:xfrm>
            <a:off x="6515100" y="1485901"/>
            <a:ext cx="14859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Қайсысы?</a:t>
            </a:r>
            <a:endParaRPr sz="1100" b="0" i="0" u="none" strike="noStrike" cap="none">
              <a:solidFill>
                <a:srgbClr val="000000"/>
              </a:solidFill>
              <a:latin typeface="Arial"/>
              <a:ea typeface="Arial"/>
              <a:cs typeface="Arial"/>
              <a:sym typeface="Arial"/>
            </a:endParaRPr>
          </a:p>
        </p:txBody>
      </p:sp>
      <p:sp>
        <p:nvSpPr>
          <p:cNvPr id="1308" name="Google Shape;1308;p121"/>
          <p:cNvSpPr txBox="1"/>
          <p:nvPr/>
        </p:nvSpPr>
        <p:spPr>
          <a:xfrm>
            <a:off x="1943100" y="171451"/>
            <a:ext cx="5143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Жүйелік номенклатура жалғасы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pic>
        <p:nvPicPr>
          <p:cNvPr id="1314" name="Google Shape;1314;p122"/>
          <p:cNvPicPr preferRelativeResize="0"/>
          <p:nvPr/>
        </p:nvPicPr>
        <p:blipFill rotWithShape="1">
          <a:blip r:embed="rId3">
            <a:alphaModFix/>
          </a:blip>
          <a:srcRect/>
          <a:stretch/>
        </p:blipFill>
        <p:spPr>
          <a:xfrm>
            <a:off x="1428750" y="685800"/>
            <a:ext cx="4000501" cy="1462088"/>
          </a:xfrm>
          <a:prstGeom prst="rect">
            <a:avLst/>
          </a:prstGeom>
          <a:noFill/>
          <a:ln>
            <a:noFill/>
          </a:ln>
        </p:spPr>
      </p:pic>
      <p:pic>
        <p:nvPicPr>
          <p:cNvPr id="1315" name="Google Shape;1315;p122"/>
          <p:cNvPicPr preferRelativeResize="0"/>
          <p:nvPr/>
        </p:nvPicPr>
        <p:blipFill rotWithShape="1">
          <a:blip r:embed="rId3">
            <a:alphaModFix/>
          </a:blip>
          <a:srcRect/>
          <a:stretch/>
        </p:blipFill>
        <p:spPr>
          <a:xfrm>
            <a:off x="1428750" y="2343150"/>
            <a:ext cx="4000501" cy="1462088"/>
          </a:xfrm>
          <a:prstGeom prst="rect">
            <a:avLst/>
          </a:prstGeom>
          <a:noFill/>
          <a:ln>
            <a:noFill/>
          </a:ln>
        </p:spPr>
      </p:pic>
      <p:cxnSp>
        <p:nvCxnSpPr>
          <p:cNvPr id="1316" name="Google Shape;1316;p122"/>
          <p:cNvCxnSpPr/>
          <p:nvPr/>
        </p:nvCxnSpPr>
        <p:spPr>
          <a:xfrm>
            <a:off x="1428750" y="1428750"/>
            <a:ext cx="1714500" cy="1200"/>
          </a:xfrm>
          <a:prstGeom prst="straightConnector1">
            <a:avLst/>
          </a:prstGeom>
          <a:noFill/>
          <a:ln w="9525" cap="flat" cmpd="sng">
            <a:solidFill>
              <a:srgbClr val="FF0000"/>
            </a:solidFill>
            <a:prstDash val="solid"/>
            <a:miter lim="800000"/>
            <a:headEnd type="none" w="sm" len="sm"/>
            <a:tailEnd type="none" w="sm" len="sm"/>
          </a:ln>
        </p:spPr>
      </p:cxnSp>
      <p:cxnSp>
        <p:nvCxnSpPr>
          <p:cNvPr id="1317" name="Google Shape;1317;p122"/>
          <p:cNvCxnSpPr/>
          <p:nvPr/>
        </p:nvCxnSpPr>
        <p:spPr>
          <a:xfrm rot="-5400000">
            <a:off x="2771860" y="1057341"/>
            <a:ext cx="742800" cy="2400"/>
          </a:xfrm>
          <a:prstGeom prst="straightConnector1">
            <a:avLst/>
          </a:prstGeom>
          <a:noFill/>
          <a:ln w="9525" cap="flat" cmpd="sng">
            <a:solidFill>
              <a:srgbClr val="FF0000"/>
            </a:solidFill>
            <a:prstDash val="solid"/>
            <a:miter lim="800000"/>
            <a:headEnd type="none" w="sm" len="sm"/>
            <a:tailEnd type="none" w="sm" len="sm"/>
          </a:ln>
        </p:spPr>
      </p:cxnSp>
      <p:cxnSp>
        <p:nvCxnSpPr>
          <p:cNvPr id="1318" name="Google Shape;1318;p122"/>
          <p:cNvCxnSpPr/>
          <p:nvPr/>
        </p:nvCxnSpPr>
        <p:spPr>
          <a:xfrm>
            <a:off x="3143250" y="685800"/>
            <a:ext cx="1600200" cy="1200"/>
          </a:xfrm>
          <a:prstGeom prst="straightConnector1">
            <a:avLst/>
          </a:prstGeom>
          <a:noFill/>
          <a:ln w="9525" cap="flat" cmpd="sng">
            <a:solidFill>
              <a:srgbClr val="FF0000"/>
            </a:solidFill>
            <a:prstDash val="solid"/>
            <a:miter lim="800000"/>
            <a:headEnd type="none" w="sm" len="sm"/>
            <a:tailEnd type="none" w="sm" len="sm"/>
          </a:ln>
        </p:spPr>
      </p:cxnSp>
      <p:cxnSp>
        <p:nvCxnSpPr>
          <p:cNvPr id="1319" name="Google Shape;1319;p122"/>
          <p:cNvCxnSpPr/>
          <p:nvPr/>
        </p:nvCxnSpPr>
        <p:spPr>
          <a:xfrm rot="5400000">
            <a:off x="4457692" y="971541"/>
            <a:ext cx="571500" cy="2400"/>
          </a:xfrm>
          <a:prstGeom prst="straightConnector1">
            <a:avLst/>
          </a:prstGeom>
          <a:noFill/>
          <a:ln w="9525" cap="flat" cmpd="sng">
            <a:solidFill>
              <a:srgbClr val="FF0000"/>
            </a:solidFill>
            <a:prstDash val="solid"/>
            <a:miter lim="800000"/>
            <a:headEnd type="none" w="sm" len="sm"/>
            <a:tailEnd type="none" w="sm" len="sm"/>
          </a:ln>
        </p:spPr>
      </p:cxnSp>
      <p:cxnSp>
        <p:nvCxnSpPr>
          <p:cNvPr id="1320" name="Google Shape;1320;p122"/>
          <p:cNvCxnSpPr/>
          <p:nvPr/>
        </p:nvCxnSpPr>
        <p:spPr>
          <a:xfrm rot="10800000">
            <a:off x="3600450" y="1257291"/>
            <a:ext cx="1143000" cy="1200"/>
          </a:xfrm>
          <a:prstGeom prst="straightConnector1">
            <a:avLst/>
          </a:prstGeom>
          <a:noFill/>
          <a:ln w="9525" cap="flat" cmpd="sng">
            <a:solidFill>
              <a:srgbClr val="FF0000"/>
            </a:solidFill>
            <a:prstDash val="solid"/>
            <a:miter lim="800000"/>
            <a:headEnd type="none" w="sm" len="sm"/>
            <a:tailEnd type="none" w="sm" len="sm"/>
          </a:ln>
        </p:spPr>
      </p:cxnSp>
      <p:cxnSp>
        <p:nvCxnSpPr>
          <p:cNvPr id="1321" name="Google Shape;1321;p122"/>
          <p:cNvCxnSpPr/>
          <p:nvPr/>
        </p:nvCxnSpPr>
        <p:spPr>
          <a:xfrm rot="5400000">
            <a:off x="3343342" y="1514391"/>
            <a:ext cx="514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22" name="Google Shape;1322;p122"/>
          <p:cNvCxnSpPr/>
          <p:nvPr/>
        </p:nvCxnSpPr>
        <p:spPr>
          <a:xfrm rot="10800000">
            <a:off x="1428750" y="1771641"/>
            <a:ext cx="2171700" cy="1200"/>
          </a:xfrm>
          <a:prstGeom prst="straightConnector1">
            <a:avLst/>
          </a:prstGeom>
          <a:noFill/>
          <a:ln w="9525" cap="flat" cmpd="sng">
            <a:solidFill>
              <a:srgbClr val="FF0000"/>
            </a:solidFill>
            <a:prstDash val="solid"/>
            <a:miter lim="800000"/>
            <a:headEnd type="none" w="sm" len="sm"/>
            <a:tailEnd type="none" w="sm" len="sm"/>
          </a:ln>
        </p:spPr>
      </p:cxnSp>
      <p:cxnSp>
        <p:nvCxnSpPr>
          <p:cNvPr id="1323" name="Google Shape;1323;p122"/>
          <p:cNvCxnSpPr/>
          <p:nvPr/>
        </p:nvCxnSpPr>
        <p:spPr>
          <a:xfrm rot="-5400000">
            <a:off x="1257310" y="1600191"/>
            <a:ext cx="342900" cy="2400"/>
          </a:xfrm>
          <a:prstGeom prst="straightConnector1">
            <a:avLst/>
          </a:prstGeom>
          <a:noFill/>
          <a:ln w="9525" cap="flat" cmpd="sng">
            <a:solidFill>
              <a:schemeClr val="dk1"/>
            </a:solidFill>
            <a:prstDash val="solid"/>
            <a:miter lim="800000"/>
            <a:headEnd type="none" w="sm" len="sm"/>
            <a:tailEnd type="none" w="sm" len="sm"/>
          </a:ln>
        </p:spPr>
      </p:cxnSp>
      <p:cxnSp>
        <p:nvCxnSpPr>
          <p:cNvPr id="1324" name="Google Shape;1324;p122"/>
          <p:cNvCxnSpPr/>
          <p:nvPr/>
        </p:nvCxnSpPr>
        <p:spPr>
          <a:xfrm>
            <a:off x="1428750" y="3086100"/>
            <a:ext cx="4057800" cy="1200"/>
          </a:xfrm>
          <a:prstGeom prst="straightConnector1">
            <a:avLst/>
          </a:prstGeom>
          <a:noFill/>
          <a:ln w="9525" cap="flat" cmpd="sng">
            <a:solidFill>
              <a:srgbClr val="FF0000"/>
            </a:solidFill>
            <a:prstDash val="solid"/>
            <a:miter lim="800000"/>
            <a:headEnd type="none" w="sm" len="sm"/>
            <a:tailEnd type="none" w="sm" len="sm"/>
          </a:ln>
        </p:spPr>
      </p:cxnSp>
      <p:cxnSp>
        <p:nvCxnSpPr>
          <p:cNvPr id="1325" name="Google Shape;1325;p122"/>
          <p:cNvCxnSpPr/>
          <p:nvPr/>
        </p:nvCxnSpPr>
        <p:spPr>
          <a:xfrm rot="5400000">
            <a:off x="1200141" y="3314692"/>
            <a:ext cx="457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26" name="Google Shape;1326;p122"/>
          <p:cNvCxnSpPr/>
          <p:nvPr/>
        </p:nvCxnSpPr>
        <p:spPr>
          <a:xfrm rot="10800000" flipH="1">
            <a:off x="1428750" y="3486300"/>
            <a:ext cx="4114800" cy="57000"/>
          </a:xfrm>
          <a:prstGeom prst="straightConnector1">
            <a:avLst/>
          </a:prstGeom>
          <a:noFill/>
          <a:ln w="9525" cap="flat" cmpd="sng">
            <a:solidFill>
              <a:srgbClr val="FF0000"/>
            </a:solidFill>
            <a:prstDash val="solid"/>
            <a:miter lim="800000"/>
            <a:headEnd type="none" w="sm" len="sm"/>
            <a:tailEnd type="none" w="sm" len="sm"/>
          </a:ln>
        </p:spPr>
      </p:cxnSp>
      <p:cxnSp>
        <p:nvCxnSpPr>
          <p:cNvPr id="1327" name="Google Shape;1327;p122"/>
          <p:cNvCxnSpPr/>
          <p:nvPr/>
        </p:nvCxnSpPr>
        <p:spPr>
          <a:xfrm rot="5400000">
            <a:off x="5344191" y="3285450"/>
            <a:ext cx="399900" cy="1200"/>
          </a:xfrm>
          <a:prstGeom prst="straightConnector1">
            <a:avLst/>
          </a:prstGeom>
          <a:noFill/>
          <a:ln w="9525" cap="flat" cmpd="sng">
            <a:solidFill>
              <a:srgbClr val="FF0000"/>
            </a:solidFill>
            <a:prstDash val="solid"/>
            <a:miter lim="800000"/>
            <a:headEnd type="none" w="sm" len="sm"/>
            <a:tailEnd type="none" w="sm" len="sm"/>
          </a:ln>
        </p:spPr>
      </p:cxnSp>
      <p:sp>
        <p:nvSpPr>
          <p:cNvPr id="1328" name="Google Shape;1328;p122"/>
          <p:cNvSpPr/>
          <p:nvPr/>
        </p:nvSpPr>
        <p:spPr>
          <a:xfrm>
            <a:off x="5486400" y="571500"/>
            <a:ext cx="285900" cy="348600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329" name="Google Shape;1329;p122"/>
          <p:cNvSpPr txBox="1"/>
          <p:nvPr/>
        </p:nvSpPr>
        <p:spPr>
          <a:xfrm>
            <a:off x="5943450" y="1200150"/>
            <a:ext cx="1600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Қайсысы?</a:t>
            </a:r>
            <a:endParaRPr sz="1100" b="0" i="0" u="none" strike="noStrike" cap="none">
              <a:solidFill>
                <a:srgbClr val="000000"/>
              </a:solidFill>
              <a:latin typeface="Arial"/>
              <a:ea typeface="Arial"/>
              <a:cs typeface="Arial"/>
              <a:sym typeface="Arial"/>
            </a:endParaRPr>
          </a:p>
        </p:txBody>
      </p:sp>
      <p:sp>
        <p:nvSpPr>
          <p:cNvPr id="1330" name="Google Shape;1330;p122"/>
          <p:cNvSpPr txBox="1"/>
          <p:nvPr/>
        </p:nvSpPr>
        <p:spPr>
          <a:xfrm>
            <a:off x="5829300" y="2057401"/>
            <a:ext cx="2171700" cy="52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Көптеген орынбасарлары бар</a:t>
            </a:r>
            <a:endParaRPr sz="1100" b="0" i="0" u="none" strike="noStrike" cap="none">
              <a:solidFill>
                <a:srgbClr val="000000"/>
              </a:solidFill>
              <a:latin typeface="Arial"/>
              <a:ea typeface="Arial"/>
              <a:cs typeface="Arial"/>
              <a:sym typeface="Arial"/>
            </a:endParaRPr>
          </a:p>
        </p:txBody>
      </p:sp>
      <p:sp>
        <p:nvSpPr>
          <p:cNvPr id="1331" name="Google Shape;1331;p122"/>
          <p:cNvSpPr txBox="1"/>
          <p:nvPr/>
        </p:nvSpPr>
        <p:spPr>
          <a:xfrm>
            <a:off x="1943100" y="171451"/>
            <a:ext cx="5143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Жүйелік номенклатура жалғасы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pic>
        <p:nvPicPr>
          <p:cNvPr id="1337" name="Google Shape;1337;p123"/>
          <p:cNvPicPr preferRelativeResize="0"/>
          <p:nvPr/>
        </p:nvPicPr>
        <p:blipFill rotWithShape="1">
          <a:blip r:embed="rId3">
            <a:alphaModFix/>
          </a:blip>
          <a:srcRect/>
          <a:stretch/>
        </p:blipFill>
        <p:spPr>
          <a:xfrm>
            <a:off x="1428750" y="685800"/>
            <a:ext cx="4000501" cy="1462088"/>
          </a:xfrm>
          <a:prstGeom prst="rect">
            <a:avLst/>
          </a:prstGeom>
          <a:noFill/>
          <a:ln>
            <a:noFill/>
          </a:ln>
        </p:spPr>
      </p:pic>
      <p:pic>
        <p:nvPicPr>
          <p:cNvPr id="1338" name="Google Shape;1338;p123"/>
          <p:cNvPicPr preferRelativeResize="0"/>
          <p:nvPr/>
        </p:nvPicPr>
        <p:blipFill rotWithShape="1">
          <a:blip r:embed="rId3">
            <a:alphaModFix/>
          </a:blip>
          <a:srcRect/>
          <a:stretch/>
        </p:blipFill>
        <p:spPr>
          <a:xfrm>
            <a:off x="1428750" y="2343150"/>
            <a:ext cx="4000501" cy="1462088"/>
          </a:xfrm>
          <a:prstGeom prst="rect">
            <a:avLst/>
          </a:prstGeom>
          <a:noFill/>
          <a:ln>
            <a:noFill/>
          </a:ln>
        </p:spPr>
      </p:pic>
      <p:cxnSp>
        <p:nvCxnSpPr>
          <p:cNvPr id="1339" name="Google Shape;1339;p123"/>
          <p:cNvCxnSpPr/>
          <p:nvPr/>
        </p:nvCxnSpPr>
        <p:spPr>
          <a:xfrm>
            <a:off x="1428750" y="1428750"/>
            <a:ext cx="1714500" cy="1200"/>
          </a:xfrm>
          <a:prstGeom prst="straightConnector1">
            <a:avLst/>
          </a:prstGeom>
          <a:noFill/>
          <a:ln w="9525" cap="flat" cmpd="sng">
            <a:solidFill>
              <a:srgbClr val="FF0000"/>
            </a:solidFill>
            <a:prstDash val="solid"/>
            <a:miter lim="800000"/>
            <a:headEnd type="none" w="sm" len="sm"/>
            <a:tailEnd type="none" w="sm" len="sm"/>
          </a:ln>
        </p:spPr>
      </p:cxnSp>
      <p:cxnSp>
        <p:nvCxnSpPr>
          <p:cNvPr id="1340" name="Google Shape;1340;p123"/>
          <p:cNvCxnSpPr/>
          <p:nvPr/>
        </p:nvCxnSpPr>
        <p:spPr>
          <a:xfrm rot="-5400000">
            <a:off x="2771860" y="1057341"/>
            <a:ext cx="742800" cy="2400"/>
          </a:xfrm>
          <a:prstGeom prst="straightConnector1">
            <a:avLst/>
          </a:prstGeom>
          <a:noFill/>
          <a:ln w="9525" cap="flat" cmpd="sng">
            <a:solidFill>
              <a:srgbClr val="FF0000"/>
            </a:solidFill>
            <a:prstDash val="solid"/>
            <a:miter lim="800000"/>
            <a:headEnd type="none" w="sm" len="sm"/>
            <a:tailEnd type="none" w="sm" len="sm"/>
          </a:ln>
        </p:spPr>
      </p:cxnSp>
      <p:cxnSp>
        <p:nvCxnSpPr>
          <p:cNvPr id="1341" name="Google Shape;1341;p123"/>
          <p:cNvCxnSpPr/>
          <p:nvPr/>
        </p:nvCxnSpPr>
        <p:spPr>
          <a:xfrm>
            <a:off x="3143250" y="685800"/>
            <a:ext cx="1600200" cy="1200"/>
          </a:xfrm>
          <a:prstGeom prst="straightConnector1">
            <a:avLst/>
          </a:prstGeom>
          <a:noFill/>
          <a:ln w="9525" cap="flat" cmpd="sng">
            <a:solidFill>
              <a:srgbClr val="FF0000"/>
            </a:solidFill>
            <a:prstDash val="solid"/>
            <a:miter lim="800000"/>
            <a:headEnd type="none" w="sm" len="sm"/>
            <a:tailEnd type="none" w="sm" len="sm"/>
          </a:ln>
        </p:spPr>
      </p:cxnSp>
      <p:cxnSp>
        <p:nvCxnSpPr>
          <p:cNvPr id="1342" name="Google Shape;1342;p123"/>
          <p:cNvCxnSpPr/>
          <p:nvPr/>
        </p:nvCxnSpPr>
        <p:spPr>
          <a:xfrm rot="5400000">
            <a:off x="4457692" y="971541"/>
            <a:ext cx="571500" cy="2400"/>
          </a:xfrm>
          <a:prstGeom prst="straightConnector1">
            <a:avLst/>
          </a:prstGeom>
          <a:noFill/>
          <a:ln w="9525" cap="flat" cmpd="sng">
            <a:solidFill>
              <a:srgbClr val="FF0000"/>
            </a:solidFill>
            <a:prstDash val="solid"/>
            <a:miter lim="800000"/>
            <a:headEnd type="none" w="sm" len="sm"/>
            <a:tailEnd type="none" w="sm" len="sm"/>
          </a:ln>
        </p:spPr>
      </p:cxnSp>
      <p:cxnSp>
        <p:nvCxnSpPr>
          <p:cNvPr id="1343" name="Google Shape;1343;p123"/>
          <p:cNvCxnSpPr/>
          <p:nvPr/>
        </p:nvCxnSpPr>
        <p:spPr>
          <a:xfrm rot="10800000">
            <a:off x="3600450" y="1257291"/>
            <a:ext cx="1143000" cy="1200"/>
          </a:xfrm>
          <a:prstGeom prst="straightConnector1">
            <a:avLst/>
          </a:prstGeom>
          <a:noFill/>
          <a:ln w="9525" cap="flat" cmpd="sng">
            <a:solidFill>
              <a:srgbClr val="FF0000"/>
            </a:solidFill>
            <a:prstDash val="solid"/>
            <a:miter lim="800000"/>
            <a:headEnd type="none" w="sm" len="sm"/>
            <a:tailEnd type="none" w="sm" len="sm"/>
          </a:ln>
        </p:spPr>
      </p:cxnSp>
      <p:cxnSp>
        <p:nvCxnSpPr>
          <p:cNvPr id="1344" name="Google Shape;1344;p123"/>
          <p:cNvCxnSpPr/>
          <p:nvPr/>
        </p:nvCxnSpPr>
        <p:spPr>
          <a:xfrm rot="5400000">
            <a:off x="3343342" y="1514391"/>
            <a:ext cx="514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45" name="Google Shape;1345;p123"/>
          <p:cNvCxnSpPr/>
          <p:nvPr/>
        </p:nvCxnSpPr>
        <p:spPr>
          <a:xfrm rot="10800000">
            <a:off x="1428750" y="1771641"/>
            <a:ext cx="2171700" cy="1200"/>
          </a:xfrm>
          <a:prstGeom prst="straightConnector1">
            <a:avLst/>
          </a:prstGeom>
          <a:noFill/>
          <a:ln w="9525" cap="flat" cmpd="sng">
            <a:solidFill>
              <a:srgbClr val="FF0000"/>
            </a:solidFill>
            <a:prstDash val="solid"/>
            <a:miter lim="800000"/>
            <a:headEnd type="none" w="sm" len="sm"/>
            <a:tailEnd type="none" w="sm" len="sm"/>
          </a:ln>
        </p:spPr>
      </p:cxnSp>
      <p:cxnSp>
        <p:nvCxnSpPr>
          <p:cNvPr id="1346" name="Google Shape;1346;p123"/>
          <p:cNvCxnSpPr/>
          <p:nvPr/>
        </p:nvCxnSpPr>
        <p:spPr>
          <a:xfrm rot="-5400000">
            <a:off x="1257310" y="1600191"/>
            <a:ext cx="342900" cy="2400"/>
          </a:xfrm>
          <a:prstGeom prst="straightConnector1">
            <a:avLst/>
          </a:prstGeom>
          <a:noFill/>
          <a:ln w="9525" cap="flat" cmpd="sng">
            <a:solidFill>
              <a:srgbClr val="FF0000"/>
            </a:solidFill>
            <a:prstDash val="solid"/>
            <a:miter lim="800000"/>
            <a:headEnd type="none" w="sm" len="sm"/>
            <a:tailEnd type="none" w="sm" len="sm"/>
          </a:ln>
        </p:spPr>
      </p:cxnSp>
      <p:cxnSp>
        <p:nvCxnSpPr>
          <p:cNvPr id="1347" name="Google Shape;1347;p123"/>
          <p:cNvCxnSpPr/>
          <p:nvPr/>
        </p:nvCxnSpPr>
        <p:spPr>
          <a:xfrm>
            <a:off x="1428750" y="3086100"/>
            <a:ext cx="4057800" cy="1200"/>
          </a:xfrm>
          <a:prstGeom prst="straightConnector1">
            <a:avLst/>
          </a:prstGeom>
          <a:noFill/>
          <a:ln w="9525" cap="flat" cmpd="sng">
            <a:solidFill>
              <a:srgbClr val="FF0000"/>
            </a:solidFill>
            <a:prstDash val="solid"/>
            <a:miter lim="800000"/>
            <a:headEnd type="none" w="sm" len="sm"/>
            <a:tailEnd type="none" w="sm" len="sm"/>
          </a:ln>
        </p:spPr>
      </p:cxnSp>
      <p:cxnSp>
        <p:nvCxnSpPr>
          <p:cNvPr id="1348" name="Google Shape;1348;p123"/>
          <p:cNvCxnSpPr/>
          <p:nvPr/>
        </p:nvCxnSpPr>
        <p:spPr>
          <a:xfrm rot="5400000">
            <a:off x="1200141" y="3314692"/>
            <a:ext cx="457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49" name="Google Shape;1349;p123"/>
          <p:cNvCxnSpPr/>
          <p:nvPr/>
        </p:nvCxnSpPr>
        <p:spPr>
          <a:xfrm rot="10800000" flipH="1">
            <a:off x="1428750" y="3486300"/>
            <a:ext cx="4114800" cy="57000"/>
          </a:xfrm>
          <a:prstGeom prst="straightConnector1">
            <a:avLst/>
          </a:prstGeom>
          <a:noFill/>
          <a:ln w="9525" cap="flat" cmpd="sng">
            <a:solidFill>
              <a:srgbClr val="FF0000"/>
            </a:solidFill>
            <a:prstDash val="solid"/>
            <a:miter lim="800000"/>
            <a:headEnd type="none" w="sm" len="sm"/>
            <a:tailEnd type="none" w="sm" len="sm"/>
          </a:ln>
        </p:spPr>
      </p:cxnSp>
      <p:cxnSp>
        <p:nvCxnSpPr>
          <p:cNvPr id="1350" name="Google Shape;1350;p123"/>
          <p:cNvCxnSpPr/>
          <p:nvPr/>
        </p:nvCxnSpPr>
        <p:spPr>
          <a:xfrm rot="5400000">
            <a:off x="5344191" y="3285450"/>
            <a:ext cx="399900" cy="1200"/>
          </a:xfrm>
          <a:prstGeom prst="straightConnector1">
            <a:avLst/>
          </a:prstGeom>
          <a:noFill/>
          <a:ln w="9525" cap="flat" cmpd="sng">
            <a:solidFill>
              <a:srgbClr val="FF0000"/>
            </a:solidFill>
            <a:prstDash val="solid"/>
            <a:miter lim="800000"/>
            <a:headEnd type="none" w="sm" len="sm"/>
            <a:tailEnd type="none" w="sm" len="sm"/>
          </a:ln>
        </p:spPr>
      </p:cxnSp>
      <p:sp>
        <p:nvSpPr>
          <p:cNvPr id="1351" name="Google Shape;1351;p123"/>
          <p:cNvSpPr/>
          <p:nvPr/>
        </p:nvSpPr>
        <p:spPr>
          <a:xfrm>
            <a:off x="5486400" y="571500"/>
            <a:ext cx="285900" cy="348600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352" name="Google Shape;1352;p123"/>
          <p:cNvSpPr txBox="1"/>
          <p:nvPr/>
        </p:nvSpPr>
        <p:spPr>
          <a:xfrm>
            <a:off x="5829300" y="2857501"/>
            <a:ext cx="2000100" cy="98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Жоғарғы құрылымда төрт орынбасар бар, ал төменгі бөлігінде үш орынбасар бар.</a:t>
            </a:r>
            <a:endParaRPr sz="1100" b="0" i="0" u="none" strike="noStrike" cap="none">
              <a:solidFill>
                <a:srgbClr val="000000"/>
              </a:solidFill>
              <a:latin typeface="Arial"/>
              <a:ea typeface="Arial"/>
              <a:cs typeface="Arial"/>
              <a:sym typeface="Arial"/>
            </a:endParaRPr>
          </a:p>
        </p:txBody>
      </p:sp>
      <p:sp>
        <p:nvSpPr>
          <p:cNvPr id="1353" name="Google Shape;1353;p123"/>
          <p:cNvSpPr txBox="1"/>
          <p:nvPr/>
        </p:nvSpPr>
        <p:spPr>
          <a:xfrm>
            <a:off x="1943100" y="171451"/>
            <a:ext cx="5143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Жүйелік номенклатура жалғасы</a:t>
            </a:r>
            <a:endParaRPr sz="1100" b="0" i="0" u="none" strike="noStrike" cap="none">
              <a:solidFill>
                <a:srgbClr val="000000"/>
              </a:solidFill>
              <a:latin typeface="Arial"/>
              <a:ea typeface="Arial"/>
              <a:cs typeface="Arial"/>
              <a:sym typeface="Arial"/>
            </a:endParaRPr>
          </a:p>
        </p:txBody>
      </p:sp>
      <p:sp>
        <p:nvSpPr>
          <p:cNvPr id="1354" name="Google Shape;1354;p123"/>
          <p:cNvSpPr txBox="1"/>
          <p:nvPr/>
        </p:nvSpPr>
        <p:spPr>
          <a:xfrm>
            <a:off x="5829450" y="1916325"/>
            <a:ext cx="3000000" cy="57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Көптеген орынбасарлары бар</a:t>
            </a:r>
            <a:endParaRPr sz="1400" b="0" i="0" u="none" strike="noStrike" cap="none">
              <a:solidFill>
                <a:srgbClr val="000000"/>
              </a:solidFill>
              <a:latin typeface="Arial"/>
              <a:ea typeface="Arial"/>
              <a:cs typeface="Arial"/>
              <a:sym typeface="Arial"/>
            </a:endParaRPr>
          </a:p>
        </p:txBody>
      </p:sp>
      <p:sp>
        <p:nvSpPr>
          <p:cNvPr id="1355" name="Google Shape;1355;p123"/>
          <p:cNvSpPr txBox="1"/>
          <p:nvPr/>
        </p:nvSpPr>
        <p:spPr>
          <a:xfrm>
            <a:off x="5943450" y="1200150"/>
            <a:ext cx="1600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Қайсысы?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361" name="Google Shape;1361;p124"/>
          <p:cNvPicPr preferRelativeResize="0"/>
          <p:nvPr/>
        </p:nvPicPr>
        <p:blipFill rotWithShape="1">
          <a:blip r:embed="rId3">
            <a:alphaModFix/>
          </a:blip>
          <a:srcRect/>
          <a:stretch/>
        </p:blipFill>
        <p:spPr>
          <a:xfrm>
            <a:off x="1428750" y="685800"/>
            <a:ext cx="4000501" cy="1462088"/>
          </a:xfrm>
          <a:prstGeom prst="rect">
            <a:avLst/>
          </a:prstGeom>
          <a:noFill/>
          <a:ln>
            <a:noFill/>
          </a:ln>
        </p:spPr>
      </p:pic>
      <p:pic>
        <p:nvPicPr>
          <p:cNvPr id="1362" name="Google Shape;1362;p124"/>
          <p:cNvPicPr preferRelativeResize="0"/>
          <p:nvPr/>
        </p:nvPicPr>
        <p:blipFill rotWithShape="1">
          <a:blip r:embed="rId3">
            <a:alphaModFix/>
          </a:blip>
          <a:srcRect/>
          <a:stretch/>
        </p:blipFill>
        <p:spPr>
          <a:xfrm>
            <a:off x="1428750" y="2343150"/>
            <a:ext cx="4000501" cy="1462088"/>
          </a:xfrm>
          <a:prstGeom prst="rect">
            <a:avLst/>
          </a:prstGeom>
          <a:noFill/>
          <a:ln>
            <a:noFill/>
          </a:ln>
        </p:spPr>
      </p:pic>
      <p:cxnSp>
        <p:nvCxnSpPr>
          <p:cNvPr id="1363" name="Google Shape;1363;p124"/>
          <p:cNvCxnSpPr/>
          <p:nvPr/>
        </p:nvCxnSpPr>
        <p:spPr>
          <a:xfrm>
            <a:off x="1428750" y="1428750"/>
            <a:ext cx="1714500" cy="1200"/>
          </a:xfrm>
          <a:prstGeom prst="straightConnector1">
            <a:avLst/>
          </a:prstGeom>
          <a:noFill/>
          <a:ln w="9525" cap="flat" cmpd="sng">
            <a:solidFill>
              <a:srgbClr val="FF0000"/>
            </a:solidFill>
            <a:prstDash val="solid"/>
            <a:miter lim="800000"/>
            <a:headEnd type="none" w="sm" len="sm"/>
            <a:tailEnd type="none" w="sm" len="sm"/>
          </a:ln>
        </p:spPr>
      </p:cxnSp>
      <p:cxnSp>
        <p:nvCxnSpPr>
          <p:cNvPr id="1364" name="Google Shape;1364;p124"/>
          <p:cNvCxnSpPr/>
          <p:nvPr/>
        </p:nvCxnSpPr>
        <p:spPr>
          <a:xfrm rot="-5400000">
            <a:off x="2771860" y="1057341"/>
            <a:ext cx="742800" cy="2400"/>
          </a:xfrm>
          <a:prstGeom prst="straightConnector1">
            <a:avLst/>
          </a:prstGeom>
          <a:noFill/>
          <a:ln w="9525" cap="flat" cmpd="sng">
            <a:solidFill>
              <a:srgbClr val="FF0000"/>
            </a:solidFill>
            <a:prstDash val="solid"/>
            <a:miter lim="800000"/>
            <a:headEnd type="none" w="sm" len="sm"/>
            <a:tailEnd type="none" w="sm" len="sm"/>
          </a:ln>
        </p:spPr>
      </p:cxnSp>
      <p:cxnSp>
        <p:nvCxnSpPr>
          <p:cNvPr id="1365" name="Google Shape;1365;p124"/>
          <p:cNvCxnSpPr/>
          <p:nvPr/>
        </p:nvCxnSpPr>
        <p:spPr>
          <a:xfrm>
            <a:off x="3143250" y="685800"/>
            <a:ext cx="1600200" cy="1200"/>
          </a:xfrm>
          <a:prstGeom prst="straightConnector1">
            <a:avLst/>
          </a:prstGeom>
          <a:noFill/>
          <a:ln w="9525" cap="flat" cmpd="sng">
            <a:solidFill>
              <a:srgbClr val="FF0000"/>
            </a:solidFill>
            <a:prstDash val="solid"/>
            <a:miter lim="800000"/>
            <a:headEnd type="none" w="sm" len="sm"/>
            <a:tailEnd type="none" w="sm" len="sm"/>
          </a:ln>
        </p:spPr>
      </p:cxnSp>
      <p:cxnSp>
        <p:nvCxnSpPr>
          <p:cNvPr id="1366" name="Google Shape;1366;p124"/>
          <p:cNvCxnSpPr/>
          <p:nvPr/>
        </p:nvCxnSpPr>
        <p:spPr>
          <a:xfrm rot="5400000">
            <a:off x="4457692" y="971541"/>
            <a:ext cx="571500" cy="2400"/>
          </a:xfrm>
          <a:prstGeom prst="straightConnector1">
            <a:avLst/>
          </a:prstGeom>
          <a:noFill/>
          <a:ln w="9525" cap="flat" cmpd="sng">
            <a:solidFill>
              <a:srgbClr val="FF0000"/>
            </a:solidFill>
            <a:prstDash val="solid"/>
            <a:miter lim="800000"/>
            <a:headEnd type="none" w="sm" len="sm"/>
            <a:tailEnd type="none" w="sm" len="sm"/>
          </a:ln>
        </p:spPr>
      </p:cxnSp>
      <p:cxnSp>
        <p:nvCxnSpPr>
          <p:cNvPr id="1367" name="Google Shape;1367;p124"/>
          <p:cNvCxnSpPr/>
          <p:nvPr/>
        </p:nvCxnSpPr>
        <p:spPr>
          <a:xfrm rot="10800000">
            <a:off x="3600450" y="1257291"/>
            <a:ext cx="1143000" cy="1200"/>
          </a:xfrm>
          <a:prstGeom prst="straightConnector1">
            <a:avLst/>
          </a:prstGeom>
          <a:noFill/>
          <a:ln w="9525" cap="flat" cmpd="sng">
            <a:solidFill>
              <a:srgbClr val="FF0000"/>
            </a:solidFill>
            <a:prstDash val="solid"/>
            <a:miter lim="800000"/>
            <a:headEnd type="none" w="sm" len="sm"/>
            <a:tailEnd type="none" w="sm" len="sm"/>
          </a:ln>
        </p:spPr>
      </p:cxnSp>
      <p:cxnSp>
        <p:nvCxnSpPr>
          <p:cNvPr id="1368" name="Google Shape;1368;p124"/>
          <p:cNvCxnSpPr/>
          <p:nvPr/>
        </p:nvCxnSpPr>
        <p:spPr>
          <a:xfrm rot="5400000">
            <a:off x="3343342" y="1514391"/>
            <a:ext cx="514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69" name="Google Shape;1369;p124"/>
          <p:cNvCxnSpPr/>
          <p:nvPr/>
        </p:nvCxnSpPr>
        <p:spPr>
          <a:xfrm rot="10800000">
            <a:off x="1428750" y="1771641"/>
            <a:ext cx="2171700" cy="1200"/>
          </a:xfrm>
          <a:prstGeom prst="straightConnector1">
            <a:avLst/>
          </a:prstGeom>
          <a:noFill/>
          <a:ln w="9525" cap="flat" cmpd="sng">
            <a:solidFill>
              <a:srgbClr val="FF0000"/>
            </a:solidFill>
            <a:prstDash val="solid"/>
            <a:miter lim="800000"/>
            <a:headEnd type="none" w="sm" len="sm"/>
            <a:tailEnd type="none" w="sm" len="sm"/>
          </a:ln>
        </p:spPr>
      </p:cxnSp>
      <p:cxnSp>
        <p:nvCxnSpPr>
          <p:cNvPr id="1370" name="Google Shape;1370;p124"/>
          <p:cNvCxnSpPr/>
          <p:nvPr/>
        </p:nvCxnSpPr>
        <p:spPr>
          <a:xfrm rot="-5400000">
            <a:off x="1257310" y="1600191"/>
            <a:ext cx="342900" cy="2400"/>
          </a:xfrm>
          <a:prstGeom prst="straightConnector1">
            <a:avLst/>
          </a:prstGeom>
          <a:noFill/>
          <a:ln w="9525" cap="flat" cmpd="sng">
            <a:solidFill>
              <a:srgbClr val="FF0000"/>
            </a:solidFill>
            <a:prstDash val="solid"/>
            <a:miter lim="800000"/>
            <a:headEnd type="none" w="sm" len="sm"/>
            <a:tailEnd type="none" w="sm" len="sm"/>
          </a:ln>
        </p:spPr>
      </p:cxnSp>
      <p:cxnSp>
        <p:nvCxnSpPr>
          <p:cNvPr id="1371" name="Google Shape;1371;p124"/>
          <p:cNvCxnSpPr/>
          <p:nvPr/>
        </p:nvCxnSpPr>
        <p:spPr>
          <a:xfrm>
            <a:off x="1428750" y="3086100"/>
            <a:ext cx="4057800" cy="1200"/>
          </a:xfrm>
          <a:prstGeom prst="straightConnector1">
            <a:avLst/>
          </a:prstGeom>
          <a:noFill/>
          <a:ln w="9525" cap="flat" cmpd="sng">
            <a:solidFill>
              <a:srgbClr val="FF0000"/>
            </a:solidFill>
            <a:prstDash val="solid"/>
            <a:miter lim="800000"/>
            <a:headEnd type="none" w="sm" len="sm"/>
            <a:tailEnd type="none" w="sm" len="sm"/>
          </a:ln>
        </p:spPr>
      </p:cxnSp>
      <p:cxnSp>
        <p:nvCxnSpPr>
          <p:cNvPr id="1372" name="Google Shape;1372;p124"/>
          <p:cNvCxnSpPr/>
          <p:nvPr/>
        </p:nvCxnSpPr>
        <p:spPr>
          <a:xfrm rot="5400000">
            <a:off x="1200141" y="3314692"/>
            <a:ext cx="457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73" name="Google Shape;1373;p124"/>
          <p:cNvCxnSpPr/>
          <p:nvPr/>
        </p:nvCxnSpPr>
        <p:spPr>
          <a:xfrm rot="10800000" flipH="1">
            <a:off x="1428750" y="3486300"/>
            <a:ext cx="4114800" cy="57000"/>
          </a:xfrm>
          <a:prstGeom prst="straightConnector1">
            <a:avLst/>
          </a:prstGeom>
          <a:noFill/>
          <a:ln w="9525" cap="flat" cmpd="sng">
            <a:solidFill>
              <a:srgbClr val="FF0000"/>
            </a:solidFill>
            <a:prstDash val="solid"/>
            <a:miter lim="800000"/>
            <a:headEnd type="none" w="sm" len="sm"/>
            <a:tailEnd type="none" w="sm" len="sm"/>
          </a:ln>
        </p:spPr>
      </p:cxnSp>
      <p:cxnSp>
        <p:nvCxnSpPr>
          <p:cNvPr id="1374" name="Google Shape;1374;p124"/>
          <p:cNvCxnSpPr/>
          <p:nvPr/>
        </p:nvCxnSpPr>
        <p:spPr>
          <a:xfrm rot="5400000">
            <a:off x="5344191" y="3285450"/>
            <a:ext cx="399900" cy="1200"/>
          </a:xfrm>
          <a:prstGeom prst="straightConnector1">
            <a:avLst/>
          </a:prstGeom>
          <a:noFill/>
          <a:ln w="9525" cap="flat" cmpd="sng">
            <a:solidFill>
              <a:srgbClr val="FF0000"/>
            </a:solidFill>
            <a:prstDash val="solid"/>
            <a:miter lim="800000"/>
            <a:headEnd type="none" w="sm" len="sm"/>
            <a:tailEnd type="none" w="sm" len="sm"/>
          </a:ln>
        </p:spPr>
      </p:cxnSp>
      <p:sp>
        <p:nvSpPr>
          <p:cNvPr id="1375" name="Google Shape;1375;p124"/>
          <p:cNvSpPr/>
          <p:nvPr/>
        </p:nvSpPr>
        <p:spPr>
          <a:xfrm>
            <a:off x="5486400" y="571500"/>
            <a:ext cx="285900" cy="348600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376" name="Google Shape;1376;p124"/>
          <p:cNvSpPr txBox="1"/>
          <p:nvPr/>
        </p:nvSpPr>
        <p:spPr>
          <a:xfrm>
            <a:off x="5829300" y="2057401"/>
            <a:ext cx="2171700" cy="52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Көптеген орынбасарлары бар</a:t>
            </a:r>
            <a:endParaRPr sz="1400" b="0" i="0" u="none" strike="noStrike" cap="none">
              <a:solidFill>
                <a:srgbClr val="000000"/>
              </a:solidFill>
              <a:latin typeface="Arial"/>
              <a:ea typeface="Arial"/>
              <a:cs typeface="Arial"/>
              <a:sym typeface="Arial"/>
            </a:endParaRPr>
          </a:p>
        </p:txBody>
      </p:sp>
      <p:sp>
        <p:nvSpPr>
          <p:cNvPr id="1377" name="Google Shape;1377;p124"/>
          <p:cNvSpPr txBox="1"/>
          <p:nvPr/>
        </p:nvSpPr>
        <p:spPr>
          <a:xfrm>
            <a:off x="5829300" y="2857501"/>
            <a:ext cx="2000100" cy="98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Жоғарғы құрылымда төрт орынбасар бар, ал төменгі бөлігінде үш орынбасар бар.</a:t>
            </a:r>
            <a:endParaRPr sz="1100" b="0" i="0" u="none" strike="noStrike" cap="none">
              <a:solidFill>
                <a:srgbClr val="000000"/>
              </a:solidFill>
              <a:latin typeface="Arial"/>
              <a:ea typeface="Arial"/>
              <a:cs typeface="Arial"/>
              <a:sym typeface="Arial"/>
            </a:endParaRPr>
          </a:p>
        </p:txBody>
      </p:sp>
      <p:sp>
        <p:nvSpPr>
          <p:cNvPr id="1378" name="Google Shape;1378;p124"/>
          <p:cNvSpPr txBox="1"/>
          <p:nvPr/>
        </p:nvSpPr>
        <p:spPr>
          <a:xfrm>
            <a:off x="1485900" y="4000500"/>
            <a:ext cx="3143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Name = ?</a:t>
            </a:r>
            <a:endParaRPr sz="1100" b="0" i="0" u="none" strike="noStrike" cap="none">
              <a:solidFill>
                <a:srgbClr val="000000"/>
              </a:solidFill>
              <a:latin typeface="Arial"/>
              <a:ea typeface="Arial"/>
              <a:cs typeface="Arial"/>
              <a:sym typeface="Arial"/>
            </a:endParaRPr>
          </a:p>
        </p:txBody>
      </p:sp>
      <p:sp>
        <p:nvSpPr>
          <p:cNvPr id="1379" name="Google Shape;1379;p124"/>
          <p:cNvSpPr txBox="1"/>
          <p:nvPr/>
        </p:nvSpPr>
        <p:spPr>
          <a:xfrm>
            <a:off x="1943100" y="171451"/>
            <a:ext cx="5143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Жүйелік номенклатура жалғасы</a:t>
            </a:r>
            <a:endParaRPr sz="1100" b="0" i="0" u="none" strike="noStrike" cap="none">
              <a:solidFill>
                <a:srgbClr val="000000"/>
              </a:solidFill>
              <a:latin typeface="Arial"/>
              <a:ea typeface="Arial"/>
              <a:cs typeface="Arial"/>
              <a:sym typeface="Arial"/>
            </a:endParaRPr>
          </a:p>
        </p:txBody>
      </p:sp>
      <p:sp>
        <p:nvSpPr>
          <p:cNvPr id="1380" name="Google Shape;1380;p124"/>
          <p:cNvSpPr txBox="1"/>
          <p:nvPr/>
        </p:nvSpPr>
        <p:spPr>
          <a:xfrm>
            <a:off x="5943450" y="1200150"/>
            <a:ext cx="1600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Қайсысы?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pic>
        <p:nvPicPr>
          <p:cNvPr id="1386" name="Google Shape;1386;p125"/>
          <p:cNvPicPr preferRelativeResize="0"/>
          <p:nvPr/>
        </p:nvPicPr>
        <p:blipFill rotWithShape="1">
          <a:blip r:embed="rId3">
            <a:alphaModFix/>
          </a:blip>
          <a:srcRect/>
          <a:stretch/>
        </p:blipFill>
        <p:spPr>
          <a:xfrm>
            <a:off x="1428750" y="685800"/>
            <a:ext cx="4000501" cy="1462088"/>
          </a:xfrm>
          <a:prstGeom prst="rect">
            <a:avLst/>
          </a:prstGeom>
          <a:noFill/>
          <a:ln>
            <a:noFill/>
          </a:ln>
        </p:spPr>
      </p:pic>
      <p:pic>
        <p:nvPicPr>
          <p:cNvPr id="1387" name="Google Shape;1387;p125"/>
          <p:cNvPicPr preferRelativeResize="0"/>
          <p:nvPr/>
        </p:nvPicPr>
        <p:blipFill rotWithShape="1">
          <a:blip r:embed="rId3">
            <a:alphaModFix/>
          </a:blip>
          <a:srcRect/>
          <a:stretch/>
        </p:blipFill>
        <p:spPr>
          <a:xfrm>
            <a:off x="1428750" y="2343150"/>
            <a:ext cx="4000501" cy="1462088"/>
          </a:xfrm>
          <a:prstGeom prst="rect">
            <a:avLst/>
          </a:prstGeom>
          <a:noFill/>
          <a:ln>
            <a:noFill/>
          </a:ln>
        </p:spPr>
      </p:pic>
      <p:cxnSp>
        <p:nvCxnSpPr>
          <p:cNvPr id="1388" name="Google Shape;1388;p125"/>
          <p:cNvCxnSpPr/>
          <p:nvPr/>
        </p:nvCxnSpPr>
        <p:spPr>
          <a:xfrm>
            <a:off x="1428750" y="1428750"/>
            <a:ext cx="1714500" cy="1200"/>
          </a:xfrm>
          <a:prstGeom prst="straightConnector1">
            <a:avLst/>
          </a:prstGeom>
          <a:noFill/>
          <a:ln w="9525" cap="flat" cmpd="sng">
            <a:solidFill>
              <a:srgbClr val="FF0000"/>
            </a:solidFill>
            <a:prstDash val="solid"/>
            <a:miter lim="800000"/>
            <a:headEnd type="none" w="sm" len="sm"/>
            <a:tailEnd type="none" w="sm" len="sm"/>
          </a:ln>
        </p:spPr>
      </p:cxnSp>
      <p:cxnSp>
        <p:nvCxnSpPr>
          <p:cNvPr id="1389" name="Google Shape;1389;p125"/>
          <p:cNvCxnSpPr/>
          <p:nvPr/>
        </p:nvCxnSpPr>
        <p:spPr>
          <a:xfrm rot="-5400000">
            <a:off x="2771860" y="1057341"/>
            <a:ext cx="742800" cy="2400"/>
          </a:xfrm>
          <a:prstGeom prst="straightConnector1">
            <a:avLst/>
          </a:prstGeom>
          <a:noFill/>
          <a:ln w="9525" cap="flat" cmpd="sng">
            <a:solidFill>
              <a:srgbClr val="FF0000"/>
            </a:solidFill>
            <a:prstDash val="solid"/>
            <a:miter lim="800000"/>
            <a:headEnd type="none" w="sm" len="sm"/>
            <a:tailEnd type="none" w="sm" len="sm"/>
          </a:ln>
        </p:spPr>
      </p:cxnSp>
      <p:cxnSp>
        <p:nvCxnSpPr>
          <p:cNvPr id="1390" name="Google Shape;1390;p125"/>
          <p:cNvCxnSpPr/>
          <p:nvPr/>
        </p:nvCxnSpPr>
        <p:spPr>
          <a:xfrm>
            <a:off x="3143250" y="685800"/>
            <a:ext cx="1600200" cy="1200"/>
          </a:xfrm>
          <a:prstGeom prst="straightConnector1">
            <a:avLst/>
          </a:prstGeom>
          <a:noFill/>
          <a:ln w="9525" cap="flat" cmpd="sng">
            <a:solidFill>
              <a:srgbClr val="FF0000"/>
            </a:solidFill>
            <a:prstDash val="solid"/>
            <a:miter lim="800000"/>
            <a:headEnd type="none" w="sm" len="sm"/>
            <a:tailEnd type="none" w="sm" len="sm"/>
          </a:ln>
        </p:spPr>
      </p:cxnSp>
      <p:cxnSp>
        <p:nvCxnSpPr>
          <p:cNvPr id="1391" name="Google Shape;1391;p125"/>
          <p:cNvCxnSpPr/>
          <p:nvPr/>
        </p:nvCxnSpPr>
        <p:spPr>
          <a:xfrm rot="5400000">
            <a:off x="4457692" y="971541"/>
            <a:ext cx="571500" cy="2400"/>
          </a:xfrm>
          <a:prstGeom prst="straightConnector1">
            <a:avLst/>
          </a:prstGeom>
          <a:noFill/>
          <a:ln w="9525" cap="flat" cmpd="sng">
            <a:solidFill>
              <a:srgbClr val="FF0000"/>
            </a:solidFill>
            <a:prstDash val="solid"/>
            <a:miter lim="800000"/>
            <a:headEnd type="none" w="sm" len="sm"/>
            <a:tailEnd type="none" w="sm" len="sm"/>
          </a:ln>
        </p:spPr>
      </p:cxnSp>
      <p:cxnSp>
        <p:nvCxnSpPr>
          <p:cNvPr id="1392" name="Google Shape;1392;p125"/>
          <p:cNvCxnSpPr/>
          <p:nvPr/>
        </p:nvCxnSpPr>
        <p:spPr>
          <a:xfrm rot="10800000">
            <a:off x="3600450" y="1257291"/>
            <a:ext cx="1143000" cy="1200"/>
          </a:xfrm>
          <a:prstGeom prst="straightConnector1">
            <a:avLst/>
          </a:prstGeom>
          <a:noFill/>
          <a:ln w="9525" cap="flat" cmpd="sng">
            <a:solidFill>
              <a:srgbClr val="FF0000"/>
            </a:solidFill>
            <a:prstDash val="solid"/>
            <a:miter lim="800000"/>
            <a:headEnd type="none" w="sm" len="sm"/>
            <a:tailEnd type="none" w="sm" len="sm"/>
          </a:ln>
        </p:spPr>
      </p:cxnSp>
      <p:cxnSp>
        <p:nvCxnSpPr>
          <p:cNvPr id="1393" name="Google Shape;1393;p125"/>
          <p:cNvCxnSpPr/>
          <p:nvPr/>
        </p:nvCxnSpPr>
        <p:spPr>
          <a:xfrm rot="5400000">
            <a:off x="3343342" y="1514391"/>
            <a:ext cx="514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94" name="Google Shape;1394;p125"/>
          <p:cNvCxnSpPr/>
          <p:nvPr/>
        </p:nvCxnSpPr>
        <p:spPr>
          <a:xfrm rot="10800000">
            <a:off x="1428750" y="1771641"/>
            <a:ext cx="2171700" cy="1200"/>
          </a:xfrm>
          <a:prstGeom prst="straightConnector1">
            <a:avLst/>
          </a:prstGeom>
          <a:noFill/>
          <a:ln w="9525" cap="flat" cmpd="sng">
            <a:solidFill>
              <a:srgbClr val="FF0000"/>
            </a:solidFill>
            <a:prstDash val="solid"/>
            <a:miter lim="800000"/>
            <a:headEnd type="none" w="sm" len="sm"/>
            <a:tailEnd type="none" w="sm" len="sm"/>
          </a:ln>
        </p:spPr>
      </p:cxnSp>
      <p:cxnSp>
        <p:nvCxnSpPr>
          <p:cNvPr id="1395" name="Google Shape;1395;p125"/>
          <p:cNvCxnSpPr/>
          <p:nvPr/>
        </p:nvCxnSpPr>
        <p:spPr>
          <a:xfrm rot="-5400000">
            <a:off x="1257310" y="1600191"/>
            <a:ext cx="342900" cy="2400"/>
          </a:xfrm>
          <a:prstGeom prst="straightConnector1">
            <a:avLst/>
          </a:prstGeom>
          <a:noFill/>
          <a:ln w="9525" cap="flat" cmpd="sng">
            <a:solidFill>
              <a:srgbClr val="FF0000"/>
            </a:solidFill>
            <a:prstDash val="solid"/>
            <a:miter lim="800000"/>
            <a:headEnd type="none" w="sm" len="sm"/>
            <a:tailEnd type="none" w="sm" len="sm"/>
          </a:ln>
        </p:spPr>
      </p:cxnSp>
      <p:cxnSp>
        <p:nvCxnSpPr>
          <p:cNvPr id="1396" name="Google Shape;1396;p125"/>
          <p:cNvCxnSpPr/>
          <p:nvPr/>
        </p:nvCxnSpPr>
        <p:spPr>
          <a:xfrm>
            <a:off x="1428750" y="3086100"/>
            <a:ext cx="4057800" cy="1200"/>
          </a:xfrm>
          <a:prstGeom prst="straightConnector1">
            <a:avLst/>
          </a:prstGeom>
          <a:noFill/>
          <a:ln w="9525" cap="flat" cmpd="sng">
            <a:solidFill>
              <a:srgbClr val="FF0000"/>
            </a:solidFill>
            <a:prstDash val="solid"/>
            <a:miter lim="800000"/>
            <a:headEnd type="none" w="sm" len="sm"/>
            <a:tailEnd type="none" w="sm" len="sm"/>
          </a:ln>
        </p:spPr>
      </p:cxnSp>
      <p:cxnSp>
        <p:nvCxnSpPr>
          <p:cNvPr id="1397" name="Google Shape;1397;p125"/>
          <p:cNvCxnSpPr/>
          <p:nvPr/>
        </p:nvCxnSpPr>
        <p:spPr>
          <a:xfrm rot="5400000">
            <a:off x="1200141" y="3314692"/>
            <a:ext cx="457200" cy="2400"/>
          </a:xfrm>
          <a:prstGeom prst="straightConnector1">
            <a:avLst/>
          </a:prstGeom>
          <a:noFill/>
          <a:ln w="9525" cap="flat" cmpd="sng">
            <a:solidFill>
              <a:srgbClr val="FF0000"/>
            </a:solidFill>
            <a:prstDash val="solid"/>
            <a:miter lim="800000"/>
            <a:headEnd type="none" w="sm" len="sm"/>
            <a:tailEnd type="none" w="sm" len="sm"/>
          </a:ln>
        </p:spPr>
      </p:cxnSp>
      <p:cxnSp>
        <p:nvCxnSpPr>
          <p:cNvPr id="1398" name="Google Shape;1398;p125"/>
          <p:cNvCxnSpPr/>
          <p:nvPr/>
        </p:nvCxnSpPr>
        <p:spPr>
          <a:xfrm rot="10800000" flipH="1">
            <a:off x="1428750" y="3486300"/>
            <a:ext cx="4114800" cy="57000"/>
          </a:xfrm>
          <a:prstGeom prst="straightConnector1">
            <a:avLst/>
          </a:prstGeom>
          <a:noFill/>
          <a:ln w="9525" cap="flat" cmpd="sng">
            <a:solidFill>
              <a:srgbClr val="FF0000"/>
            </a:solidFill>
            <a:prstDash val="solid"/>
            <a:miter lim="800000"/>
            <a:headEnd type="none" w="sm" len="sm"/>
            <a:tailEnd type="none" w="sm" len="sm"/>
          </a:ln>
        </p:spPr>
      </p:cxnSp>
      <p:cxnSp>
        <p:nvCxnSpPr>
          <p:cNvPr id="1399" name="Google Shape;1399;p125"/>
          <p:cNvCxnSpPr/>
          <p:nvPr/>
        </p:nvCxnSpPr>
        <p:spPr>
          <a:xfrm rot="5400000">
            <a:off x="5344191" y="3285450"/>
            <a:ext cx="399900" cy="1200"/>
          </a:xfrm>
          <a:prstGeom prst="straightConnector1">
            <a:avLst/>
          </a:prstGeom>
          <a:noFill/>
          <a:ln w="9525" cap="flat" cmpd="sng">
            <a:solidFill>
              <a:srgbClr val="FF0000"/>
            </a:solidFill>
            <a:prstDash val="solid"/>
            <a:miter lim="800000"/>
            <a:headEnd type="none" w="sm" len="sm"/>
            <a:tailEnd type="none" w="sm" len="sm"/>
          </a:ln>
        </p:spPr>
      </p:cxnSp>
      <p:sp>
        <p:nvSpPr>
          <p:cNvPr id="1400" name="Google Shape;1400;p125"/>
          <p:cNvSpPr/>
          <p:nvPr/>
        </p:nvSpPr>
        <p:spPr>
          <a:xfrm>
            <a:off x="5486400" y="571500"/>
            <a:ext cx="285900" cy="348600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401" name="Google Shape;1401;p125"/>
          <p:cNvSpPr txBox="1"/>
          <p:nvPr/>
        </p:nvSpPr>
        <p:spPr>
          <a:xfrm>
            <a:off x="5829300" y="2057401"/>
            <a:ext cx="2171700" cy="52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Көптеген орынбасарлары бар</a:t>
            </a:r>
            <a:endParaRPr sz="1400" b="0" i="0" u="none" strike="noStrike" cap="none">
              <a:solidFill>
                <a:srgbClr val="000000"/>
              </a:solidFill>
              <a:latin typeface="Arial"/>
              <a:ea typeface="Arial"/>
              <a:cs typeface="Arial"/>
              <a:sym typeface="Arial"/>
            </a:endParaRPr>
          </a:p>
        </p:txBody>
      </p:sp>
      <p:sp>
        <p:nvSpPr>
          <p:cNvPr id="1402" name="Google Shape;1402;p125"/>
          <p:cNvSpPr txBox="1"/>
          <p:nvPr/>
        </p:nvSpPr>
        <p:spPr>
          <a:xfrm>
            <a:off x="5829300" y="2857501"/>
            <a:ext cx="2000100" cy="98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Жоғарғы құрылымда төрт орынбасар бар, ал төменгі бөлігінде үш орынбасар бар.</a:t>
            </a:r>
            <a:endParaRPr sz="1100" b="0" i="0" u="none" strike="noStrike" cap="none">
              <a:solidFill>
                <a:srgbClr val="000000"/>
              </a:solidFill>
              <a:latin typeface="Arial"/>
              <a:ea typeface="Arial"/>
              <a:cs typeface="Arial"/>
              <a:sym typeface="Arial"/>
            </a:endParaRPr>
          </a:p>
        </p:txBody>
      </p:sp>
      <p:sp>
        <p:nvSpPr>
          <p:cNvPr id="1403" name="Google Shape;1403;p125"/>
          <p:cNvSpPr txBox="1"/>
          <p:nvPr/>
        </p:nvSpPr>
        <p:spPr>
          <a:xfrm>
            <a:off x="1485900" y="4000501"/>
            <a:ext cx="31431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Аты= ?		</a:t>
            </a:r>
            <a:r>
              <a:rPr lang="ru" sz="1800" b="0" i="0" u="none" strike="noStrike" cap="none">
                <a:solidFill>
                  <a:schemeClr val="dk1"/>
                </a:solidFill>
                <a:latin typeface="Arial"/>
                <a:ea typeface="Arial"/>
                <a:cs typeface="Arial"/>
                <a:sym typeface="Arial"/>
              </a:rPr>
              <a:t>гептан</a:t>
            </a:r>
            <a:endParaRPr sz="1100" b="0" i="0" u="none" strike="noStrike" cap="none">
              <a:solidFill>
                <a:srgbClr val="000000"/>
              </a:solidFill>
              <a:latin typeface="Arial"/>
              <a:ea typeface="Arial"/>
              <a:cs typeface="Arial"/>
              <a:sym typeface="Arial"/>
            </a:endParaRPr>
          </a:p>
        </p:txBody>
      </p:sp>
      <p:sp>
        <p:nvSpPr>
          <p:cNvPr id="1404" name="Google Shape;1404;p125"/>
          <p:cNvSpPr txBox="1"/>
          <p:nvPr/>
        </p:nvSpPr>
        <p:spPr>
          <a:xfrm>
            <a:off x="1943100" y="171451"/>
            <a:ext cx="5143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Жүйелік номенклатура жалғасы</a:t>
            </a:r>
            <a:endParaRPr sz="1100" b="0" i="0" u="none" strike="noStrike" cap="none">
              <a:solidFill>
                <a:srgbClr val="000000"/>
              </a:solidFill>
              <a:latin typeface="Arial"/>
              <a:ea typeface="Arial"/>
              <a:cs typeface="Arial"/>
              <a:sym typeface="Arial"/>
            </a:endParaRPr>
          </a:p>
        </p:txBody>
      </p:sp>
      <p:sp>
        <p:nvSpPr>
          <p:cNvPr id="1405" name="Google Shape;1405;p125"/>
          <p:cNvSpPr txBox="1"/>
          <p:nvPr/>
        </p:nvSpPr>
        <p:spPr>
          <a:xfrm>
            <a:off x="5943450" y="1200150"/>
            <a:ext cx="1600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Қайсысы?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126"/>
          <p:cNvPicPr preferRelativeResize="0"/>
          <p:nvPr/>
        </p:nvPicPr>
        <p:blipFill rotWithShape="1">
          <a:blip r:embed="rId3">
            <a:alphaModFix/>
          </a:blip>
          <a:srcRect/>
          <a:stretch/>
        </p:blipFill>
        <p:spPr>
          <a:xfrm>
            <a:off x="1428750" y="685800"/>
            <a:ext cx="4000501" cy="1462088"/>
          </a:xfrm>
          <a:prstGeom prst="rect">
            <a:avLst/>
          </a:prstGeom>
          <a:noFill/>
          <a:ln>
            <a:noFill/>
          </a:ln>
        </p:spPr>
      </p:pic>
      <p:pic>
        <p:nvPicPr>
          <p:cNvPr id="1412" name="Google Shape;1412;p126"/>
          <p:cNvPicPr preferRelativeResize="0"/>
          <p:nvPr/>
        </p:nvPicPr>
        <p:blipFill rotWithShape="1">
          <a:blip r:embed="rId3">
            <a:alphaModFix/>
          </a:blip>
          <a:srcRect/>
          <a:stretch/>
        </p:blipFill>
        <p:spPr>
          <a:xfrm>
            <a:off x="1428750" y="2343150"/>
            <a:ext cx="4000501" cy="1462088"/>
          </a:xfrm>
          <a:prstGeom prst="rect">
            <a:avLst/>
          </a:prstGeom>
          <a:noFill/>
          <a:ln>
            <a:noFill/>
          </a:ln>
        </p:spPr>
      </p:pic>
      <p:cxnSp>
        <p:nvCxnSpPr>
          <p:cNvPr id="1413" name="Google Shape;1413;p126"/>
          <p:cNvCxnSpPr/>
          <p:nvPr/>
        </p:nvCxnSpPr>
        <p:spPr>
          <a:xfrm>
            <a:off x="1428750" y="1428750"/>
            <a:ext cx="1714500" cy="1200"/>
          </a:xfrm>
          <a:prstGeom prst="straightConnector1">
            <a:avLst/>
          </a:prstGeom>
          <a:noFill/>
          <a:ln w="9525" cap="flat" cmpd="sng">
            <a:solidFill>
              <a:srgbClr val="FF0000"/>
            </a:solidFill>
            <a:prstDash val="solid"/>
            <a:miter lim="800000"/>
            <a:headEnd type="none" w="sm" len="sm"/>
            <a:tailEnd type="none" w="sm" len="sm"/>
          </a:ln>
        </p:spPr>
      </p:cxnSp>
      <p:cxnSp>
        <p:nvCxnSpPr>
          <p:cNvPr id="1414" name="Google Shape;1414;p126"/>
          <p:cNvCxnSpPr/>
          <p:nvPr/>
        </p:nvCxnSpPr>
        <p:spPr>
          <a:xfrm rot="-5400000">
            <a:off x="2771860" y="1057341"/>
            <a:ext cx="742800" cy="2400"/>
          </a:xfrm>
          <a:prstGeom prst="straightConnector1">
            <a:avLst/>
          </a:prstGeom>
          <a:noFill/>
          <a:ln w="9525" cap="flat" cmpd="sng">
            <a:solidFill>
              <a:srgbClr val="FF0000"/>
            </a:solidFill>
            <a:prstDash val="solid"/>
            <a:miter lim="800000"/>
            <a:headEnd type="none" w="sm" len="sm"/>
            <a:tailEnd type="none" w="sm" len="sm"/>
          </a:ln>
        </p:spPr>
      </p:cxnSp>
      <p:cxnSp>
        <p:nvCxnSpPr>
          <p:cNvPr id="1415" name="Google Shape;1415;p126"/>
          <p:cNvCxnSpPr/>
          <p:nvPr/>
        </p:nvCxnSpPr>
        <p:spPr>
          <a:xfrm>
            <a:off x="3143250" y="685800"/>
            <a:ext cx="1600200" cy="1200"/>
          </a:xfrm>
          <a:prstGeom prst="straightConnector1">
            <a:avLst/>
          </a:prstGeom>
          <a:noFill/>
          <a:ln w="9525" cap="flat" cmpd="sng">
            <a:solidFill>
              <a:srgbClr val="FF0000"/>
            </a:solidFill>
            <a:prstDash val="solid"/>
            <a:miter lim="800000"/>
            <a:headEnd type="none" w="sm" len="sm"/>
            <a:tailEnd type="none" w="sm" len="sm"/>
          </a:ln>
        </p:spPr>
      </p:cxnSp>
      <p:cxnSp>
        <p:nvCxnSpPr>
          <p:cNvPr id="1416" name="Google Shape;1416;p126"/>
          <p:cNvCxnSpPr/>
          <p:nvPr/>
        </p:nvCxnSpPr>
        <p:spPr>
          <a:xfrm rot="5400000">
            <a:off x="4457692" y="971541"/>
            <a:ext cx="571500" cy="2400"/>
          </a:xfrm>
          <a:prstGeom prst="straightConnector1">
            <a:avLst/>
          </a:prstGeom>
          <a:noFill/>
          <a:ln w="9525" cap="flat" cmpd="sng">
            <a:solidFill>
              <a:srgbClr val="FF0000"/>
            </a:solidFill>
            <a:prstDash val="solid"/>
            <a:miter lim="800000"/>
            <a:headEnd type="none" w="sm" len="sm"/>
            <a:tailEnd type="none" w="sm" len="sm"/>
          </a:ln>
        </p:spPr>
      </p:cxnSp>
      <p:cxnSp>
        <p:nvCxnSpPr>
          <p:cNvPr id="1417" name="Google Shape;1417;p126"/>
          <p:cNvCxnSpPr/>
          <p:nvPr/>
        </p:nvCxnSpPr>
        <p:spPr>
          <a:xfrm rot="10800000">
            <a:off x="3600450" y="1257291"/>
            <a:ext cx="1143000" cy="1200"/>
          </a:xfrm>
          <a:prstGeom prst="straightConnector1">
            <a:avLst/>
          </a:prstGeom>
          <a:noFill/>
          <a:ln w="9525" cap="flat" cmpd="sng">
            <a:solidFill>
              <a:srgbClr val="FF0000"/>
            </a:solidFill>
            <a:prstDash val="solid"/>
            <a:miter lim="800000"/>
            <a:headEnd type="none" w="sm" len="sm"/>
            <a:tailEnd type="none" w="sm" len="sm"/>
          </a:ln>
        </p:spPr>
      </p:cxnSp>
      <p:cxnSp>
        <p:nvCxnSpPr>
          <p:cNvPr id="1418" name="Google Shape;1418;p126"/>
          <p:cNvCxnSpPr/>
          <p:nvPr/>
        </p:nvCxnSpPr>
        <p:spPr>
          <a:xfrm rot="5400000">
            <a:off x="3343342" y="1514391"/>
            <a:ext cx="514200" cy="2400"/>
          </a:xfrm>
          <a:prstGeom prst="straightConnector1">
            <a:avLst/>
          </a:prstGeom>
          <a:noFill/>
          <a:ln w="9525" cap="flat" cmpd="sng">
            <a:solidFill>
              <a:srgbClr val="FF0000"/>
            </a:solidFill>
            <a:prstDash val="solid"/>
            <a:miter lim="800000"/>
            <a:headEnd type="none" w="sm" len="sm"/>
            <a:tailEnd type="none" w="sm" len="sm"/>
          </a:ln>
        </p:spPr>
      </p:cxnSp>
      <p:cxnSp>
        <p:nvCxnSpPr>
          <p:cNvPr id="1419" name="Google Shape;1419;p126"/>
          <p:cNvCxnSpPr/>
          <p:nvPr/>
        </p:nvCxnSpPr>
        <p:spPr>
          <a:xfrm rot="10800000">
            <a:off x="1428750" y="1771641"/>
            <a:ext cx="2171700" cy="1200"/>
          </a:xfrm>
          <a:prstGeom prst="straightConnector1">
            <a:avLst/>
          </a:prstGeom>
          <a:noFill/>
          <a:ln w="9525" cap="flat" cmpd="sng">
            <a:solidFill>
              <a:srgbClr val="FF0000"/>
            </a:solidFill>
            <a:prstDash val="solid"/>
            <a:miter lim="800000"/>
            <a:headEnd type="none" w="sm" len="sm"/>
            <a:tailEnd type="none" w="sm" len="sm"/>
          </a:ln>
        </p:spPr>
      </p:cxnSp>
      <p:cxnSp>
        <p:nvCxnSpPr>
          <p:cNvPr id="1420" name="Google Shape;1420;p126"/>
          <p:cNvCxnSpPr/>
          <p:nvPr/>
        </p:nvCxnSpPr>
        <p:spPr>
          <a:xfrm rot="-5400000">
            <a:off x="1257310" y="1600191"/>
            <a:ext cx="342900" cy="2400"/>
          </a:xfrm>
          <a:prstGeom prst="straightConnector1">
            <a:avLst/>
          </a:prstGeom>
          <a:noFill/>
          <a:ln w="9525" cap="flat" cmpd="sng">
            <a:solidFill>
              <a:srgbClr val="FF0000"/>
            </a:solidFill>
            <a:prstDash val="solid"/>
            <a:miter lim="800000"/>
            <a:headEnd type="none" w="sm" len="sm"/>
            <a:tailEnd type="none" w="sm" len="sm"/>
          </a:ln>
        </p:spPr>
      </p:cxnSp>
      <p:cxnSp>
        <p:nvCxnSpPr>
          <p:cNvPr id="1421" name="Google Shape;1421;p126"/>
          <p:cNvCxnSpPr/>
          <p:nvPr/>
        </p:nvCxnSpPr>
        <p:spPr>
          <a:xfrm>
            <a:off x="1428750" y="3086100"/>
            <a:ext cx="4057800" cy="1200"/>
          </a:xfrm>
          <a:prstGeom prst="straightConnector1">
            <a:avLst/>
          </a:prstGeom>
          <a:noFill/>
          <a:ln w="9525" cap="flat" cmpd="sng">
            <a:solidFill>
              <a:srgbClr val="FF0000"/>
            </a:solidFill>
            <a:prstDash val="solid"/>
            <a:miter lim="800000"/>
            <a:headEnd type="none" w="sm" len="sm"/>
            <a:tailEnd type="none" w="sm" len="sm"/>
          </a:ln>
        </p:spPr>
      </p:cxnSp>
      <p:cxnSp>
        <p:nvCxnSpPr>
          <p:cNvPr id="1422" name="Google Shape;1422;p126"/>
          <p:cNvCxnSpPr/>
          <p:nvPr/>
        </p:nvCxnSpPr>
        <p:spPr>
          <a:xfrm rot="5400000">
            <a:off x="1200141" y="3314692"/>
            <a:ext cx="457200" cy="2400"/>
          </a:xfrm>
          <a:prstGeom prst="straightConnector1">
            <a:avLst/>
          </a:prstGeom>
          <a:noFill/>
          <a:ln w="9525" cap="flat" cmpd="sng">
            <a:solidFill>
              <a:srgbClr val="FF0000"/>
            </a:solidFill>
            <a:prstDash val="solid"/>
            <a:miter lim="800000"/>
            <a:headEnd type="none" w="sm" len="sm"/>
            <a:tailEnd type="none" w="sm" len="sm"/>
          </a:ln>
        </p:spPr>
      </p:cxnSp>
      <p:cxnSp>
        <p:nvCxnSpPr>
          <p:cNvPr id="1423" name="Google Shape;1423;p126"/>
          <p:cNvCxnSpPr/>
          <p:nvPr/>
        </p:nvCxnSpPr>
        <p:spPr>
          <a:xfrm rot="10800000" flipH="1">
            <a:off x="1428750" y="3486300"/>
            <a:ext cx="4114800" cy="57000"/>
          </a:xfrm>
          <a:prstGeom prst="straightConnector1">
            <a:avLst/>
          </a:prstGeom>
          <a:noFill/>
          <a:ln w="9525" cap="flat" cmpd="sng">
            <a:solidFill>
              <a:srgbClr val="FF0000"/>
            </a:solidFill>
            <a:prstDash val="solid"/>
            <a:miter lim="800000"/>
            <a:headEnd type="none" w="sm" len="sm"/>
            <a:tailEnd type="none" w="sm" len="sm"/>
          </a:ln>
        </p:spPr>
      </p:cxnSp>
      <p:cxnSp>
        <p:nvCxnSpPr>
          <p:cNvPr id="1424" name="Google Shape;1424;p126"/>
          <p:cNvCxnSpPr/>
          <p:nvPr/>
        </p:nvCxnSpPr>
        <p:spPr>
          <a:xfrm rot="5400000">
            <a:off x="5344191" y="3285450"/>
            <a:ext cx="399900" cy="1200"/>
          </a:xfrm>
          <a:prstGeom prst="straightConnector1">
            <a:avLst/>
          </a:prstGeom>
          <a:noFill/>
          <a:ln w="9525" cap="flat" cmpd="sng">
            <a:solidFill>
              <a:srgbClr val="FF0000"/>
            </a:solidFill>
            <a:prstDash val="solid"/>
            <a:miter lim="800000"/>
            <a:headEnd type="none" w="sm" len="sm"/>
            <a:tailEnd type="none" w="sm" len="sm"/>
          </a:ln>
        </p:spPr>
      </p:cxnSp>
      <p:sp>
        <p:nvSpPr>
          <p:cNvPr id="1425" name="Google Shape;1425;p126"/>
          <p:cNvSpPr/>
          <p:nvPr/>
        </p:nvSpPr>
        <p:spPr>
          <a:xfrm>
            <a:off x="5486400" y="571500"/>
            <a:ext cx="285900" cy="348600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426" name="Google Shape;1426;p126"/>
          <p:cNvSpPr txBox="1"/>
          <p:nvPr/>
        </p:nvSpPr>
        <p:spPr>
          <a:xfrm>
            <a:off x="5829300" y="2057401"/>
            <a:ext cx="2171700" cy="52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Көбірек тармақталған болса, формула дұрыс</a:t>
            </a:r>
            <a:endParaRPr sz="1400" b="0" i="0" u="none" strike="noStrike" cap="none">
              <a:solidFill>
                <a:srgbClr val="000000"/>
              </a:solidFill>
              <a:latin typeface="Arial"/>
              <a:ea typeface="Arial"/>
              <a:cs typeface="Arial"/>
              <a:sym typeface="Arial"/>
            </a:endParaRPr>
          </a:p>
        </p:txBody>
      </p:sp>
      <p:sp>
        <p:nvSpPr>
          <p:cNvPr id="1427" name="Google Shape;1427;p126"/>
          <p:cNvSpPr txBox="1"/>
          <p:nvPr/>
        </p:nvSpPr>
        <p:spPr>
          <a:xfrm>
            <a:off x="5829300" y="2857501"/>
            <a:ext cx="2000100" cy="98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Жоғарғы құрылымда төрт орынбасар бар, ал төменгі бөлігінде үш орынбасар бар.</a:t>
            </a:r>
            <a:endParaRPr sz="1100" b="0" i="0" u="none" strike="noStrike" cap="none">
              <a:solidFill>
                <a:srgbClr val="000000"/>
              </a:solidFill>
              <a:latin typeface="Arial"/>
              <a:ea typeface="Arial"/>
              <a:cs typeface="Arial"/>
              <a:sym typeface="Arial"/>
            </a:endParaRPr>
          </a:p>
        </p:txBody>
      </p:sp>
      <p:sp>
        <p:nvSpPr>
          <p:cNvPr id="1428" name="Google Shape;1428;p126"/>
          <p:cNvSpPr txBox="1"/>
          <p:nvPr/>
        </p:nvSpPr>
        <p:spPr>
          <a:xfrm>
            <a:off x="1485900" y="4171951"/>
            <a:ext cx="45147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Атауы =	</a:t>
            </a:r>
            <a:r>
              <a:rPr lang="ru" sz="1800" b="0" i="0" u="none" strike="noStrike" cap="none">
                <a:solidFill>
                  <a:schemeClr val="dk1"/>
                </a:solidFill>
                <a:latin typeface="Arial"/>
                <a:ea typeface="Arial"/>
                <a:cs typeface="Arial"/>
                <a:sym typeface="Arial"/>
              </a:rPr>
              <a:t>3,3,5-триметил-4-пропилгептан</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429" name="Google Shape;1429;p126"/>
          <p:cNvSpPr txBox="1"/>
          <p:nvPr/>
        </p:nvSpPr>
        <p:spPr>
          <a:xfrm>
            <a:off x="1943100" y="171451"/>
            <a:ext cx="51435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Жүйелік номенклатура жалғасы</a:t>
            </a:r>
            <a:endParaRPr sz="1100" b="0" i="0" u="none" strike="noStrike" cap="none">
              <a:solidFill>
                <a:srgbClr val="000000"/>
              </a:solidFill>
              <a:latin typeface="Arial"/>
              <a:ea typeface="Arial"/>
              <a:cs typeface="Arial"/>
              <a:sym typeface="Arial"/>
            </a:endParaRPr>
          </a:p>
        </p:txBody>
      </p:sp>
      <p:sp>
        <p:nvSpPr>
          <p:cNvPr id="1430" name="Google Shape;1430;p126"/>
          <p:cNvSpPr txBox="1"/>
          <p:nvPr/>
        </p:nvSpPr>
        <p:spPr>
          <a:xfrm>
            <a:off x="5943450" y="1200150"/>
            <a:ext cx="16002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Қайсысы?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27"/>
          <p:cNvSpPr/>
          <p:nvPr/>
        </p:nvSpPr>
        <p:spPr>
          <a:xfrm>
            <a:off x="1714500" y="1600200"/>
            <a:ext cx="4800600" cy="6858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37" name="Google Shape;1437;p127"/>
          <p:cNvPicPr preferRelativeResize="0"/>
          <p:nvPr/>
        </p:nvPicPr>
        <p:blipFill rotWithShape="1">
          <a:blip r:embed="rId3">
            <a:alphaModFix/>
          </a:blip>
          <a:srcRect/>
          <a:stretch/>
        </p:blipFill>
        <p:spPr>
          <a:xfrm>
            <a:off x="2000250" y="1314450"/>
            <a:ext cx="4400552" cy="1309687"/>
          </a:xfrm>
          <a:prstGeom prst="rect">
            <a:avLst/>
          </a:prstGeom>
          <a:noFill/>
          <a:ln>
            <a:noFill/>
          </a:ln>
        </p:spPr>
      </p:pic>
      <p:sp>
        <p:nvSpPr>
          <p:cNvPr id="1438" name="Google Shape;1438;p127"/>
          <p:cNvSpPr txBox="1"/>
          <p:nvPr/>
        </p:nvSpPr>
        <p:spPr>
          <a:xfrm>
            <a:off x="1428750" y="400051"/>
            <a:ext cx="61149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Басқа мысал:</a:t>
            </a:r>
            <a:endParaRPr sz="1100" b="0" i="0" u="none" strike="noStrike" cap="none">
              <a:solidFill>
                <a:srgbClr val="000000"/>
              </a:solidFill>
              <a:latin typeface="Arial"/>
              <a:ea typeface="Arial"/>
              <a:cs typeface="Arial"/>
              <a:sym typeface="Arial"/>
            </a:endParaRPr>
          </a:p>
        </p:txBody>
      </p:sp>
      <p:sp>
        <p:nvSpPr>
          <p:cNvPr id="1439" name="Google Shape;1439;p127"/>
          <p:cNvSpPr txBox="1"/>
          <p:nvPr/>
        </p:nvSpPr>
        <p:spPr>
          <a:xfrm>
            <a:off x="1714500" y="3086100"/>
            <a:ext cx="6057900" cy="68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Атауы= 3-этил-2,6-диметилгептан</a:t>
            </a:r>
            <a:r>
              <a:rPr lang="ru" sz="1800" b="0" i="0" u="none" strike="noStrike" cap="none">
                <a:solidFill>
                  <a:schemeClr val="dk1"/>
                </a:solidFill>
                <a:latin typeface="Arial"/>
                <a:ea typeface="Arial"/>
                <a:cs typeface="Arial"/>
                <a:sym typeface="Arial"/>
              </a:rPr>
              <a:t> </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28"/>
          <p:cNvSpPr/>
          <p:nvPr/>
        </p:nvSpPr>
        <p:spPr>
          <a:xfrm>
            <a:off x="1714500" y="1600200"/>
            <a:ext cx="4800600" cy="6858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46" name="Google Shape;1446;p128"/>
          <p:cNvPicPr preferRelativeResize="0"/>
          <p:nvPr/>
        </p:nvPicPr>
        <p:blipFill rotWithShape="1">
          <a:blip r:embed="rId3">
            <a:alphaModFix/>
          </a:blip>
          <a:srcRect/>
          <a:stretch/>
        </p:blipFill>
        <p:spPr>
          <a:xfrm>
            <a:off x="2000250" y="1314450"/>
            <a:ext cx="4400552" cy="1309687"/>
          </a:xfrm>
          <a:prstGeom prst="rect">
            <a:avLst/>
          </a:prstGeom>
          <a:noFill/>
          <a:ln>
            <a:noFill/>
          </a:ln>
        </p:spPr>
      </p:pic>
      <p:sp>
        <p:nvSpPr>
          <p:cNvPr id="1447" name="Google Shape;1447;p128"/>
          <p:cNvSpPr txBox="1"/>
          <p:nvPr/>
        </p:nvSpPr>
        <p:spPr>
          <a:xfrm>
            <a:off x="1428750" y="2914651"/>
            <a:ext cx="6343800" cy="144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Атауы = 3-этил-2,6-димеилгептан</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Айтылған орынбасарлары алфавиттік тәртіппен берілген; ди, үш және т.б. алфавиттік тәртіпте қатыспайды</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448" name="Google Shape;1448;p128"/>
          <p:cNvSpPr txBox="1"/>
          <p:nvPr/>
        </p:nvSpPr>
        <p:spPr>
          <a:xfrm>
            <a:off x="1428750" y="400051"/>
            <a:ext cx="61149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Басқа мысал:</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29"/>
          <p:cNvSpPr/>
          <p:nvPr/>
        </p:nvSpPr>
        <p:spPr>
          <a:xfrm>
            <a:off x="1943100" y="2400300"/>
            <a:ext cx="514200" cy="5142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5" name="Google Shape;1455;p1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ru" sz="1800" b="1" u="sng">
                <a:latin typeface="Arial"/>
                <a:ea typeface="Arial"/>
                <a:cs typeface="Arial"/>
                <a:sym typeface="Arial"/>
              </a:rPr>
              <a:t>Сызықтық құрылымдар</a:t>
            </a:r>
            <a:endParaRPr sz="1800" b="1" u="sng">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ru" sz="1800">
                <a:latin typeface="Arial"/>
                <a:ea typeface="Arial"/>
                <a:cs typeface="Arial"/>
                <a:sym typeface="Arial"/>
              </a:rPr>
              <a:t>Құрылымдарды жазудың жылдам жолы</a:t>
            </a:r>
            <a:endParaRPr sz="1800">
              <a:latin typeface="Arial"/>
              <a:ea typeface="Arial"/>
              <a:cs typeface="Arial"/>
              <a:sym typeface="Arial"/>
            </a:endParaRPr>
          </a:p>
          <a:p>
            <a:pPr marL="0" lvl="0" indent="0" algn="l" rtl="0">
              <a:lnSpc>
                <a:spcPct val="90000"/>
              </a:lnSpc>
              <a:spcBef>
                <a:spcPts val="0"/>
              </a:spcBef>
              <a:spcAft>
                <a:spcPts val="0"/>
              </a:spcAft>
              <a:buClr>
                <a:schemeClr val="dk1"/>
              </a:buClr>
              <a:buSzPts val="3300"/>
              <a:buFont typeface="Calibri"/>
              <a:buNone/>
            </a:pPr>
            <a:endParaRPr sz="1800" b="1" u="sng">
              <a:latin typeface="Arial"/>
              <a:ea typeface="Arial"/>
              <a:cs typeface="Arial"/>
              <a:sym typeface="Arial"/>
            </a:endParaRPr>
          </a:p>
        </p:txBody>
      </p:sp>
      <p:pic>
        <p:nvPicPr>
          <p:cNvPr id="1456" name="Google Shape;1456;p129"/>
          <p:cNvPicPr preferRelativeResize="0"/>
          <p:nvPr/>
        </p:nvPicPr>
        <p:blipFill rotWithShape="1">
          <a:blip r:embed="rId3">
            <a:alphaModFix/>
          </a:blip>
          <a:srcRect/>
          <a:stretch/>
        </p:blipFill>
        <p:spPr>
          <a:xfrm>
            <a:off x="1143000" y="1085850"/>
            <a:ext cx="4400552" cy="1309687"/>
          </a:xfrm>
          <a:prstGeom prst="rect">
            <a:avLst/>
          </a:prstGeom>
          <a:noFill/>
          <a:ln>
            <a:noFill/>
          </a:ln>
        </p:spPr>
      </p:pic>
      <p:sp>
        <p:nvSpPr>
          <p:cNvPr id="1457" name="Google Shape;1457;p129"/>
          <p:cNvSpPr txBox="1"/>
          <p:nvPr/>
        </p:nvSpPr>
        <p:spPr>
          <a:xfrm>
            <a:off x="5886450" y="1600200"/>
            <a:ext cx="21147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(Конденсацияланған құрылым)</a:t>
            </a:r>
            <a:endParaRPr sz="1100" b="0" i="0" u="none" strike="noStrike" cap="none">
              <a:solidFill>
                <a:srgbClr val="000000"/>
              </a:solidFill>
              <a:latin typeface="Arial"/>
              <a:ea typeface="Arial"/>
              <a:cs typeface="Arial"/>
              <a:sym typeface="Arial"/>
            </a:endParaRPr>
          </a:p>
        </p:txBody>
      </p:sp>
      <p:sp>
        <p:nvSpPr>
          <p:cNvPr id="1458" name="Google Shape;1458;p129"/>
          <p:cNvSpPr/>
          <p:nvPr/>
        </p:nvSpPr>
        <p:spPr>
          <a:xfrm>
            <a:off x="1714500" y="3314700"/>
            <a:ext cx="342900" cy="2859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9" name="Google Shape;1459;p129"/>
          <p:cNvSpPr/>
          <p:nvPr/>
        </p:nvSpPr>
        <p:spPr>
          <a:xfrm>
            <a:off x="2914650" y="2571750"/>
            <a:ext cx="457200" cy="3429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60" name="Google Shape;1460;p129"/>
          <p:cNvPicPr preferRelativeResize="0"/>
          <p:nvPr/>
        </p:nvPicPr>
        <p:blipFill rotWithShape="1">
          <a:blip r:embed="rId4">
            <a:alphaModFix/>
          </a:blip>
          <a:srcRect/>
          <a:stretch/>
        </p:blipFill>
        <p:spPr>
          <a:xfrm>
            <a:off x="1600201" y="2571750"/>
            <a:ext cx="1793081" cy="920354"/>
          </a:xfrm>
          <a:prstGeom prst="rect">
            <a:avLst/>
          </a:prstGeom>
          <a:noFill/>
          <a:ln>
            <a:noFill/>
          </a:ln>
        </p:spPr>
      </p:pic>
      <p:sp>
        <p:nvSpPr>
          <p:cNvPr id="1461" name="Google Shape;1461;p129"/>
          <p:cNvSpPr txBox="1"/>
          <p:nvPr/>
        </p:nvSpPr>
        <p:spPr>
          <a:xfrm>
            <a:off x="3657600" y="2914651"/>
            <a:ext cx="2514600" cy="484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(Жоғарыда аталған конденсацияланған құрылымның сызықтық құрылымы)</a:t>
            </a:r>
            <a:endParaRPr sz="1400" b="0" i="0" u="none" strike="noStrike" cap="none">
              <a:solidFill>
                <a:srgbClr val="000000"/>
              </a:solidFill>
              <a:latin typeface="Arial"/>
              <a:ea typeface="Arial"/>
              <a:cs typeface="Arial"/>
              <a:sym typeface="Arial"/>
            </a:endParaRPr>
          </a:p>
        </p:txBody>
      </p:sp>
      <p:sp>
        <p:nvSpPr>
          <p:cNvPr id="1462" name="Google Shape;1462;p129"/>
          <p:cNvSpPr txBox="1"/>
          <p:nvPr/>
        </p:nvSpPr>
        <p:spPr>
          <a:xfrm>
            <a:off x="1314450" y="2400300"/>
            <a:ext cx="5142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этил</a:t>
            </a:r>
            <a:endParaRPr sz="1100" b="0" i="0" u="none" strike="noStrike" cap="none">
              <a:solidFill>
                <a:srgbClr val="000000"/>
              </a:solidFill>
              <a:latin typeface="Arial"/>
              <a:ea typeface="Arial"/>
              <a:cs typeface="Arial"/>
              <a:sym typeface="Arial"/>
            </a:endParaRPr>
          </a:p>
        </p:txBody>
      </p:sp>
      <p:sp>
        <p:nvSpPr>
          <p:cNvPr id="1463" name="Google Shape;1463;p129"/>
          <p:cNvSpPr txBox="1"/>
          <p:nvPr/>
        </p:nvSpPr>
        <p:spPr>
          <a:xfrm>
            <a:off x="1543050" y="3886200"/>
            <a:ext cx="8001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метил</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4" name="Google Shape;1464;p129"/>
          <p:cNvSpPr txBox="1"/>
          <p:nvPr/>
        </p:nvSpPr>
        <p:spPr>
          <a:xfrm>
            <a:off x="3543300" y="2343150"/>
            <a:ext cx="9717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метил</a:t>
            </a:r>
            <a:endParaRPr sz="1100" b="0" i="0" u="none" strike="noStrike" cap="none">
              <a:solidFill>
                <a:srgbClr val="000000"/>
              </a:solidFill>
              <a:latin typeface="Arial"/>
              <a:ea typeface="Arial"/>
              <a:cs typeface="Arial"/>
              <a:sym typeface="Arial"/>
            </a:endParaRPr>
          </a:p>
        </p:txBody>
      </p:sp>
      <p:cxnSp>
        <p:nvCxnSpPr>
          <p:cNvPr id="1465" name="Google Shape;1465;p129"/>
          <p:cNvCxnSpPr>
            <a:stCxn id="1464" idx="1"/>
          </p:cNvCxnSpPr>
          <p:nvPr/>
        </p:nvCxnSpPr>
        <p:spPr>
          <a:xfrm flipH="1">
            <a:off x="3314700" y="2481900"/>
            <a:ext cx="228600" cy="147600"/>
          </a:xfrm>
          <a:prstGeom prst="straightConnector1">
            <a:avLst/>
          </a:prstGeom>
          <a:noFill/>
          <a:ln w="9525" cap="flat" cmpd="sng">
            <a:solidFill>
              <a:srgbClr val="00B050"/>
            </a:solidFill>
            <a:prstDash val="solid"/>
            <a:miter lim="800000"/>
            <a:headEnd type="none" w="sm" len="sm"/>
            <a:tailEnd type="stealth" w="med" len="med"/>
          </a:ln>
        </p:spPr>
      </p:cxnSp>
      <p:cxnSp>
        <p:nvCxnSpPr>
          <p:cNvPr id="1466" name="Google Shape;1466;p129"/>
          <p:cNvCxnSpPr>
            <a:endCxn id="1458" idx="4"/>
          </p:cNvCxnSpPr>
          <p:nvPr/>
        </p:nvCxnSpPr>
        <p:spPr>
          <a:xfrm rot="10800000" flipH="1">
            <a:off x="1828650" y="3600600"/>
            <a:ext cx="57300" cy="342900"/>
          </a:xfrm>
          <a:prstGeom prst="straightConnector1">
            <a:avLst/>
          </a:prstGeom>
          <a:noFill/>
          <a:ln w="9525" cap="flat" cmpd="sng">
            <a:solidFill>
              <a:srgbClr val="00B050"/>
            </a:solidFill>
            <a:prstDash val="solid"/>
            <a:miter lim="800000"/>
            <a:headEnd type="none" w="sm" len="sm"/>
            <a:tailEnd type="stealth" w="med" len="med"/>
          </a:ln>
        </p:spPr>
      </p:cxnSp>
      <p:cxnSp>
        <p:nvCxnSpPr>
          <p:cNvPr id="1467" name="Google Shape;1467;p129"/>
          <p:cNvCxnSpPr>
            <a:stCxn id="1462" idx="3"/>
          </p:cNvCxnSpPr>
          <p:nvPr/>
        </p:nvCxnSpPr>
        <p:spPr>
          <a:xfrm>
            <a:off x="1828650" y="2539050"/>
            <a:ext cx="114300" cy="90600"/>
          </a:xfrm>
          <a:prstGeom prst="straightConnector1">
            <a:avLst/>
          </a:prstGeom>
          <a:noFill/>
          <a:ln w="9525" cap="flat" cmpd="sng">
            <a:solidFill>
              <a:srgbClr val="00B050"/>
            </a:solidFill>
            <a:prstDash val="solid"/>
            <a:miter lim="800000"/>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1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ru" sz="1800" u="sng">
                <a:latin typeface="Arial"/>
                <a:ea typeface="Arial"/>
                <a:cs typeface="Arial"/>
                <a:sym typeface="Arial"/>
              </a:rPr>
              <a:t>Комплексті орынбасар</a:t>
            </a:r>
            <a:endParaRPr sz="1800">
              <a:latin typeface="Arial"/>
              <a:ea typeface="Arial"/>
              <a:cs typeface="Arial"/>
              <a:sym typeface="Arial"/>
            </a:endParaRPr>
          </a:p>
        </p:txBody>
      </p:sp>
      <p:sp>
        <p:nvSpPr>
          <p:cNvPr id="1474" name="Google Shape;1474;p130"/>
          <p:cNvSpPr/>
          <p:nvPr/>
        </p:nvSpPr>
        <p:spPr>
          <a:xfrm>
            <a:off x="1143000" y="1085850"/>
            <a:ext cx="6858000" cy="11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Тізбекте тізбек болса, нүктеден бастап көміртегін нөмірлеңіз</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Тізбектің тізбек нөмірін локатор нөмірімен атаңыз.</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Күрделі тізбек атауы айналасында жақшалар қолданылады.</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75" name="Google Shape;1475;p130"/>
          <p:cNvPicPr preferRelativeResize="0"/>
          <p:nvPr/>
        </p:nvPicPr>
        <p:blipFill rotWithShape="1">
          <a:blip r:embed="rId3">
            <a:alphaModFix/>
          </a:blip>
          <a:srcRect/>
          <a:stretch/>
        </p:blipFill>
        <p:spPr>
          <a:xfrm>
            <a:off x="2457450" y="2286001"/>
            <a:ext cx="2457450" cy="1365646"/>
          </a:xfrm>
          <a:prstGeom prst="rect">
            <a:avLst/>
          </a:prstGeom>
          <a:noFill/>
          <a:ln>
            <a:noFill/>
          </a:ln>
        </p:spPr>
      </p:pic>
      <p:sp>
        <p:nvSpPr>
          <p:cNvPr id="1476" name="Google Shape;1476;p130"/>
          <p:cNvSpPr/>
          <p:nvPr/>
        </p:nvSpPr>
        <p:spPr>
          <a:xfrm>
            <a:off x="1828800" y="3771900"/>
            <a:ext cx="38289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1-метил-3-(1,2-диметилпропил)циклогексан </a:t>
            </a:r>
            <a:endParaRPr sz="1100" b="0" i="0" u="none" strike="noStrike" cap="none">
              <a:solidFill>
                <a:srgbClr val="000000"/>
              </a:solidFill>
              <a:latin typeface="Arial"/>
              <a:ea typeface="Arial"/>
              <a:cs typeface="Arial"/>
              <a:sym typeface="Arial"/>
            </a:endParaRPr>
          </a:p>
        </p:txBody>
      </p:sp>
      <p:sp>
        <p:nvSpPr>
          <p:cNvPr id="1477" name="Google Shape;1477;p130"/>
          <p:cNvSpPr txBox="1"/>
          <p:nvPr/>
        </p:nvSpPr>
        <p:spPr>
          <a:xfrm>
            <a:off x="3886200" y="2857500"/>
            <a:ext cx="1143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1</a:t>
            </a:r>
            <a:endParaRPr sz="1100" b="0" i="0" u="none" strike="noStrike" cap="none">
              <a:solidFill>
                <a:srgbClr val="000000"/>
              </a:solidFill>
              <a:latin typeface="Arial"/>
              <a:ea typeface="Arial"/>
              <a:cs typeface="Arial"/>
              <a:sym typeface="Arial"/>
            </a:endParaRPr>
          </a:p>
        </p:txBody>
      </p:sp>
      <p:sp>
        <p:nvSpPr>
          <p:cNvPr id="1478" name="Google Shape;1478;p130"/>
          <p:cNvSpPr txBox="1"/>
          <p:nvPr/>
        </p:nvSpPr>
        <p:spPr>
          <a:xfrm>
            <a:off x="4457700" y="3028950"/>
            <a:ext cx="2859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2</a:t>
            </a:r>
            <a:endParaRPr sz="1100" b="0" i="0" u="none" strike="noStrike" cap="none">
              <a:solidFill>
                <a:srgbClr val="000000"/>
              </a:solidFill>
              <a:latin typeface="Arial"/>
              <a:ea typeface="Arial"/>
              <a:cs typeface="Arial"/>
              <a:sym typeface="Arial"/>
            </a:endParaRPr>
          </a:p>
        </p:txBody>
      </p:sp>
      <p:sp>
        <p:nvSpPr>
          <p:cNvPr id="1479" name="Google Shape;1479;p130"/>
          <p:cNvSpPr txBox="1"/>
          <p:nvPr/>
        </p:nvSpPr>
        <p:spPr>
          <a:xfrm>
            <a:off x="2857500" y="2914650"/>
            <a:ext cx="2286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1</a:t>
            </a:r>
            <a:endParaRPr sz="1100" b="0" i="0" u="none" strike="noStrike" cap="none">
              <a:solidFill>
                <a:srgbClr val="000000"/>
              </a:solidFill>
              <a:latin typeface="Arial"/>
              <a:ea typeface="Arial"/>
              <a:cs typeface="Arial"/>
              <a:sym typeface="Arial"/>
            </a:endParaRPr>
          </a:p>
        </p:txBody>
      </p:sp>
      <p:sp>
        <p:nvSpPr>
          <p:cNvPr id="1480" name="Google Shape;1480;p130"/>
          <p:cNvSpPr txBox="1"/>
          <p:nvPr/>
        </p:nvSpPr>
        <p:spPr>
          <a:xfrm>
            <a:off x="3314700" y="2686050"/>
            <a:ext cx="234600" cy="2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3</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0"/>
          <p:cNvSpPr txBox="1">
            <a:spLocks noGrp="1"/>
          </p:cNvSpPr>
          <p:nvPr>
            <p:ph type="title"/>
          </p:nvPr>
        </p:nvSpPr>
        <p:spPr>
          <a:xfrm>
            <a:off x="1206525" y="435425"/>
            <a:ext cx="7010400" cy="794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alibri"/>
              <a:buNone/>
            </a:pPr>
            <a:r>
              <a:rPr lang="ru" sz="2200">
                <a:latin typeface="Arial"/>
                <a:ea typeface="Arial"/>
                <a:cs typeface="Arial"/>
                <a:sym typeface="Arial"/>
              </a:rPr>
              <a:t>Органикалық және бейорганикалық қосылыстар арасындағы маңызды айырмашылықтар</a:t>
            </a:r>
            <a:endParaRPr sz="2200">
              <a:latin typeface="Arial"/>
              <a:ea typeface="Arial"/>
              <a:cs typeface="Arial"/>
              <a:sym typeface="Arial"/>
            </a:endParaRPr>
          </a:p>
          <a:p>
            <a:pPr marL="0" lvl="0" indent="0" algn="l" rtl="0">
              <a:lnSpc>
                <a:spcPct val="90000"/>
              </a:lnSpc>
              <a:spcBef>
                <a:spcPts val="0"/>
              </a:spcBef>
              <a:spcAft>
                <a:spcPts val="0"/>
              </a:spcAft>
              <a:buClr>
                <a:schemeClr val="dk1"/>
              </a:buClr>
              <a:buSzPts val="2700"/>
              <a:buFont typeface="Calibri"/>
              <a:buNone/>
            </a:pPr>
            <a:endParaRPr sz="2200">
              <a:latin typeface="Arial"/>
              <a:ea typeface="Arial"/>
              <a:cs typeface="Arial"/>
              <a:sym typeface="Arial"/>
            </a:endParaRPr>
          </a:p>
        </p:txBody>
      </p:sp>
      <p:sp>
        <p:nvSpPr>
          <p:cNvPr id="302" name="Google Shape;302;p50"/>
          <p:cNvSpPr/>
          <p:nvPr/>
        </p:nvSpPr>
        <p:spPr>
          <a:xfrm>
            <a:off x="1347725" y="1371600"/>
            <a:ext cx="7098900" cy="3486000"/>
          </a:xfrm>
          <a:prstGeom prst="rect">
            <a:avLst/>
          </a:prstGeom>
          <a:noFill/>
          <a:ln>
            <a:noFill/>
          </a:ln>
        </p:spPr>
        <p:txBody>
          <a:bodyPr spcFirstLastPara="1" wrap="square" lIns="69050" tIns="34525" rIns="69050" bIns="34525" anchor="t" anchorCtr="0">
            <a:noAutofit/>
          </a:bodyPr>
          <a:lstStyle/>
          <a:p>
            <a:pPr marL="254000" marR="0" lvl="0" indent="-215900" algn="l" rtl="0">
              <a:lnSpc>
                <a:spcPct val="80000"/>
              </a:lnSpc>
              <a:spcBef>
                <a:spcPts val="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Балқу және Қайнау нүктесі (температурасы)</a:t>
            </a:r>
            <a:endParaRPr sz="1800" b="0" i="0" u="none" strike="noStrike" cap="none">
              <a:solidFill>
                <a:srgbClr val="000000"/>
              </a:solidFill>
              <a:latin typeface="Arial"/>
              <a:ea typeface="Arial"/>
              <a:cs typeface="Arial"/>
              <a:sym typeface="Arial"/>
            </a:endParaRPr>
          </a:p>
          <a:p>
            <a:pPr marL="914400" marR="0" lvl="1" indent="-3429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Органикалық заттарда коваленттік байланыс бар</a:t>
            </a:r>
            <a:endParaRPr sz="1800" b="0" i="0" u="none" strike="noStrike" cap="none">
              <a:solidFill>
                <a:schemeClr val="dk1"/>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Молекулааралық күштер өте оңай бұзылған</a:t>
            </a:r>
            <a:endParaRPr sz="1800" b="0" i="0" u="none" strike="noStrike" cap="none">
              <a:solidFill>
                <a:srgbClr val="000000"/>
              </a:solidFill>
              <a:latin typeface="Arial"/>
              <a:ea typeface="Arial"/>
              <a:cs typeface="Arial"/>
              <a:sym typeface="Arial"/>
            </a:endParaRPr>
          </a:p>
          <a:p>
            <a:pPr marL="660400" marR="0" lvl="1" indent="-1143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Бейорганикалық заттар әдетте иондық байланысқа ие</a:t>
            </a:r>
            <a:endParaRPr sz="1800" b="0" i="0" u="none" strike="noStrike" cap="none">
              <a:solidFill>
                <a:schemeClr val="dk1"/>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Иондық байланыстар бұзылу үшін көп күш қажет етеді </a:t>
            </a:r>
            <a:endParaRPr sz="1800" b="0" i="0" u="none" strike="noStrike" cap="none">
              <a:solidFill>
                <a:srgbClr val="000000"/>
              </a:solidFill>
              <a:latin typeface="Arial"/>
              <a:ea typeface="Arial"/>
              <a:cs typeface="Arial"/>
              <a:sym typeface="Arial"/>
            </a:endParaRPr>
          </a:p>
          <a:p>
            <a:pPr marL="254000" marR="0" lvl="0" indent="-215900" algn="l" rtl="0">
              <a:lnSpc>
                <a:spcPct val="80000"/>
              </a:lnSpc>
              <a:spcBef>
                <a:spcPts val="5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Суда ерігіштігі </a:t>
            </a:r>
            <a:endParaRPr sz="1800" b="0" i="0" u="none" strike="noStrike" cap="none">
              <a:solidFill>
                <a:srgbClr val="000000"/>
              </a:solidFill>
              <a:latin typeface="Arial"/>
              <a:ea typeface="Arial"/>
              <a:cs typeface="Arial"/>
              <a:sym typeface="Arial"/>
            </a:endParaRPr>
          </a:p>
          <a:p>
            <a:pPr marL="660400" marR="0" lvl="1" indent="-1143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Oрганика</a:t>
            </a:r>
            <a:endParaRPr sz="1800" b="0" i="0" u="none" strike="noStrike" cap="none">
              <a:solidFill>
                <a:srgbClr val="000000"/>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Полярсыз, суда ерімейді</a:t>
            </a:r>
            <a:endParaRPr sz="1800" b="0" i="0" u="none" strike="noStrike" cap="none">
              <a:solidFill>
                <a:srgbClr val="000000"/>
              </a:solidFill>
              <a:latin typeface="Arial"/>
              <a:ea typeface="Arial"/>
              <a:cs typeface="Arial"/>
              <a:sym typeface="Arial"/>
            </a:endParaRPr>
          </a:p>
          <a:p>
            <a:pPr marL="660400" marR="0" lvl="1" indent="-1143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Бейорганика</a:t>
            </a:r>
            <a:endParaRPr sz="1800" b="0" i="0" u="none" strike="noStrike" cap="none">
              <a:solidFill>
                <a:srgbClr val="000000"/>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Arial"/>
              <a:buChar char="•"/>
            </a:pPr>
            <a:r>
              <a:rPr lang="ru" sz="1800" b="0" i="0" u="none" strike="noStrike" cap="none">
                <a:solidFill>
                  <a:schemeClr val="dk1"/>
                </a:solidFill>
                <a:latin typeface="Arial"/>
                <a:ea typeface="Arial"/>
                <a:cs typeface="Arial"/>
                <a:sym typeface="Arial"/>
              </a:rPr>
              <a:t>Суда ериді, оңай бөлінеді</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31"/>
          <p:cNvSpPr txBox="1">
            <a:spLocks noGrp="1"/>
          </p:cNvSpPr>
          <p:nvPr>
            <p:ph type="body" idx="1"/>
          </p:nvPr>
        </p:nvSpPr>
        <p:spPr>
          <a:xfrm>
            <a:off x="1600200" y="514350"/>
            <a:ext cx="6114900" cy="4114800"/>
          </a:xfrm>
          <a:prstGeom prst="rect">
            <a:avLst/>
          </a:prstGeom>
          <a:noFill/>
          <a:ln>
            <a:noFill/>
          </a:ln>
        </p:spPr>
        <p:txBody>
          <a:bodyPr spcFirstLastPara="1" wrap="square" lIns="68575" tIns="34275" rIns="68575" bIns="34275" anchor="t" anchorCtr="0">
            <a:noAutofit/>
          </a:bodyPr>
          <a:lstStyle/>
          <a:p>
            <a:pPr marL="177800" lvl="0" indent="-127000" algn="l" rtl="0">
              <a:lnSpc>
                <a:spcPct val="90000"/>
              </a:lnSpc>
              <a:spcBef>
                <a:spcPts val="0"/>
              </a:spcBef>
              <a:spcAft>
                <a:spcPts val="0"/>
              </a:spcAft>
              <a:buClr>
                <a:schemeClr val="dk1"/>
              </a:buClr>
              <a:buSzPts val="1400"/>
              <a:buChar char="•"/>
            </a:pPr>
            <a:r>
              <a:rPr lang="ru" sz="1400">
                <a:latin typeface="Arial"/>
                <a:ea typeface="Arial"/>
                <a:cs typeface="Arial"/>
                <a:sym typeface="Arial"/>
              </a:rPr>
              <a:t>C</a:t>
            </a:r>
            <a:r>
              <a:rPr lang="ru" sz="1400" baseline="-25000">
                <a:latin typeface="Arial"/>
                <a:ea typeface="Arial"/>
                <a:cs typeface="Arial"/>
                <a:sym typeface="Arial"/>
              </a:rPr>
              <a:t>5</a:t>
            </a:r>
            <a:r>
              <a:rPr lang="ru" sz="1400">
                <a:latin typeface="Arial"/>
                <a:ea typeface="Arial"/>
                <a:cs typeface="Arial"/>
                <a:sym typeface="Arial"/>
              </a:rPr>
              <a:t>H</a:t>
            </a:r>
            <a:r>
              <a:rPr lang="ru" sz="1400" baseline="-25000">
                <a:latin typeface="Arial"/>
                <a:ea typeface="Arial"/>
                <a:cs typeface="Arial"/>
                <a:sym typeface="Arial"/>
              </a:rPr>
              <a:t>12</a:t>
            </a:r>
            <a:r>
              <a:rPr lang="ru" sz="1400">
                <a:latin typeface="Arial"/>
                <a:ea typeface="Arial"/>
                <a:cs typeface="Arial"/>
                <a:sym typeface="Arial"/>
              </a:rPr>
              <a:t>? Изомері:</a:t>
            </a:r>
            <a:endParaRPr sz="1400">
              <a:latin typeface="Arial"/>
              <a:ea typeface="Arial"/>
              <a:cs typeface="Arial"/>
              <a:sym typeface="Arial"/>
            </a:endParaRPr>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177800" algn="l" rtl="0">
              <a:lnSpc>
                <a:spcPct val="90000"/>
              </a:lnSpc>
              <a:spcBef>
                <a:spcPts val="800"/>
              </a:spcBef>
              <a:spcAft>
                <a:spcPts val="0"/>
              </a:spcAft>
              <a:buClr>
                <a:schemeClr val="dk1"/>
              </a:buClr>
              <a:buSzPts val="1800"/>
              <a:buFont typeface="Arial"/>
              <a:buNone/>
            </a:pPr>
            <a:r>
              <a:rPr lang="ru" sz="1800"/>
              <a:t>           Pentane                2-methyl-butane  2,2-dimethyl propane</a:t>
            </a:r>
            <a:endParaRPr sz="1100"/>
          </a:p>
        </p:txBody>
      </p:sp>
      <p:pic>
        <p:nvPicPr>
          <p:cNvPr id="1486" name="Google Shape;1486;p131"/>
          <p:cNvPicPr preferRelativeResize="0"/>
          <p:nvPr/>
        </p:nvPicPr>
        <p:blipFill rotWithShape="1">
          <a:blip r:embed="rId3">
            <a:alphaModFix/>
          </a:blip>
          <a:srcRect/>
          <a:stretch/>
        </p:blipFill>
        <p:spPr>
          <a:xfrm>
            <a:off x="1543050" y="1085851"/>
            <a:ext cx="6858000" cy="2151460"/>
          </a:xfrm>
          <a:prstGeom prst="rect">
            <a:avLst/>
          </a:prstGeom>
          <a:noFill/>
          <a:ln>
            <a:noFill/>
          </a:ln>
        </p:spPr>
      </p:pic>
      <p:sp>
        <p:nvSpPr>
          <p:cNvPr id="1487" name="Google Shape;1487;p131"/>
          <p:cNvSpPr/>
          <p:nvPr/>
        </p:nvSpPr>
        <p:spPr>
          <a:xfrm>
            <a:off x="1885950" y="3600450"/>
            <a:ext cx="1314600" cy="399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8" name="Google Shape;1488;p131"/>
          <p:cNvSpPr/>
          <p:nvPr/>
        </p:nvSpPr>
        <p:spPr>
          <a:xfrm>
            <a:off x="3429000" y="3543300"/>
            <a:ext cx="2000100" cy="399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9" name="Google Shape;1489;p131"/>
          <p:cNvSpPr/>
          <p:nvPr/>
        </p:nvSpPr>
        <p:spPr>
          <a:xfrm>
            <a:off x="5429250" y="3605213"/>
            <a:ext cx="2114700" cy="399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87"/>
                                        </p:tgtEl>
                                      </p:cBhvr>
                                    </p:animEffect>
                                    <p:set>
                                      <p:cBhvr>
                                        <p:cTn id="7" dur="1" fill="hold">
                                          <p:stCondLst>
                                            <p:cond delay="500"/>
                                          </p:stCondLst>
                                        </p:cTn>
                                        <p:tgtEl>
                                          <p:spTgt spid="148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88"/>
                                        </p:tgtEl>
                                      </p:cBhvr>
                                    </p:animEffect>
                                    <p:set>
                                      <p:cBhvr>
                                        <p:cTn id="12" dur="1" fill="hold">
                                          <p:stCondLst>
                                            <p:cond delay="500"/>
                                          </p:stCondLst>
                                        </p:cTn>
                                        <p:tgtEl>
                                          <p:spTgt spid="14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89"/>
                                        </p:tgtEl>
                                      </p:cBhvr>
                                    </p:animEffect>
                                    <p:set>
                                      <p:cBhvr>
                                        <p:cTn id="17" dur="1" fill="hold">
                                          <p:stCondLst>
                                            <p:cond delay="500"/>
                                          </p:stCondLst>
                                        </p:cTn>
                                        <p:tgtEl>
                                          <p:spTgt spid="14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pic>
        <p:nvPicPr>
          <p:cNvPr id="1494" name="Google Shape;1494;p132"/>
          <p:cNvPicPr preferRelativeResize="0"/>
          <p:nvPr/>
        </p:nvPicPr>
        <p:blipFill rotWithShape="1">
          <a:blip r:embed="rId3">
            <a:alphaModFix/>
          </a:blip>
          <a:srcRect/>
          <a:stretch/>
        </p:blipFill>
        <p:spPr>
          <a:xfrm>
            <a:off x="1543050" y="1028700"/>
            <a:ext cx="2228849" cy="1610916"/>
          </a:xfrm>
          <a:prstGeom prst="rect">
            <a:avLst/>
          </a:prstGeom>
          <a:noFill/>
          <a:ln>
            <a:noFill/>
          </a:ln>
        </p:spPr>
      </p:pic>
      <p:sp>
        <p:nvSpPr>
          <p:cNvPr id="1495" name="Google Shape;1495;p132"/>
          <p:cNvSpPr txBox="1"/>
          <p:nvPr/>
        </p:nvSpPr>
        <p:spPr>
          <a:xfrm>
            <a:off x="1531144" y="2969419"/>
            <a:ext cx="138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496" name="Google Shape;1496;p132"/>
          <p:cNvSpPr txBox="1">
            <a:spLocks noGrp="1"/>
          </p:cNvSpPr>
          <p:nvPr>
            <p:ph type="body" idx="1"/>
          </p:nvPr>
        </p:nvSpPr>
        <p:spPr>
          <a:xfrm>
            <a:off x="1343100" y="3257550"/>
            <a:ext cx="6457800" cy="800100"/>
          </a:xfrm>
          <a:prstGeom prst="rect">
            <a:avLst/>
          </a:prstGeom>
          <a:noFill/>
          <a:ln>
            <a:noFill/>
          </a:ln>
        </p:spPr>
        <p:txBody>
          <a:bodyPr spcFirstLastPara="1" wrap="square" lIns="68575" tIns="34275" rIns="68575" bIns="34275" anchor="t" anchorCtr="0">
            <a:noAutofit/>
          </a:bodyPr>
          <a:lstStyle/>
          <a:p>
            <a:pPr marL="0" lvl="0" indent="0" algn="just" rtl="0">
              <a:lnSpc>
                <a:spcPct val="80000"/>
              </a:lnSpc>
              <a:spcBef>
                <a:spcPts val="0"/>
              </a:spcBef>
              <a:spcAft>
                <a:spcPts val="0"/>
              </a:spcAft>
              <a:buClr>
                <a:schemeClr val="dk1"/>
              </a:buClr>
              <a:buSzPts val="1800"/>
              <a:buNone/>
            </a:pPr>
            <a:r>
              <a:rPr lang="ru" sz="1800">
                <a:latin typeface="Arial"/>
                <a:ea typeface="Arial"/>
                <a:cs typeface="Arial"/>
                <a:sym typeface="Arial"/>
              </a:rPr>
              <a:t>Қадам # 1: Тармақталған көмірсутектер үшін көміртегі атомдарының үздіксіз ұзын тізбегі түбір сөзді береді. </a:t>
            </a:r>
            <a:endParaRPr sz="1800">
              <a:latin typeface="Arial"/>
              <a:ea typeface="Arial"/>
              <a:cs typeface="Arial"/>
              <a:sym typeface="Arial"/>
            </a:endParaRPr>
          </a:p>
        </p:txBody>
      </p:sp>
      <p:sp>
        <p:nvSpPr>
          <p:cNvPr id="1497" name="Google Shape;1497;p132"/>
          <p:cNvSpPr txBox="1"/>
          <p:nvPr/>
        </p:nvSpPr>
        <p:spPr>
          <a:xfrm>
            <a:off x="1771650" y="1257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498" name="Google Shape;1498;p132"/>
          <p:cNvSpPr txBox="1"/>
          <p:nvPr/>
        </p:nvSpPr>
        <p:spPr>
          <a:xfrm>
            <a:off x="2831306" y="14287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499" name="Google Shape;1499;p132"/>
          <p:cNvSpPr txBox="1"/>
          <p:nvPr/>
        </p:nvSpPr>
        <p:spPr>
          <a:xfrm>
            <a:off x="1974056"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500" name="Google Shape;1500;p132"/>
          <p:cNvSpPr txBox="1"/>
          <p:nvPr/>
        </p:nvSpPr>
        <p:spPr>
          <a:xfrm>
            <a:off x="2514600"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501" name="Google Shape;1501;p132"/>
          <p:cNvSpPr txBox="1"/>
          <p:nvPr/>
        </p:nvSpPr>
        <p:spPr>
          <a:xfrm>
            <a:off x="2259806" y="14168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502" name="Google Shape;1502;p132"/>
          <p:cNvSpPr txBox="1"/>
          <p:nvPr/>
        </p:nvSpPr>
        <p:spPr>
          <a:xfrm>
            <a:off x="3257550" y="2400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03" name="Google Shape;1503;p132"/>
          <p:cNvSpPr txBox="1"/>
          <p:nvPr/>
        </p:nvSpPr>
        <p:spPr>
          <a:xfrm>
            <a:off x="3028950" y="15430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504" name="Google Shape;1504;p132"/>
          <p:cNvSpPr txBox="1"/>
          <p:nvPr/>
        </p:nvSpPr>
        <p:spPr>
          <a:xfrm>
            <a:off x="3314700" y="20574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505" name="Google Shape;1505;p132"/>
          <p:cNvSpPr txBox="1"/>
          <p:nvPr/>
        </p:nvSpPr>
        <p:spPr>
          <a:xfrm>
            <a:off x="2971800" y="18740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506" name="Google Shape;1506;p132"/>
          <p:cNvSpPr txBox="1">
            <a:spLocks noGrp="1"/>
          </p:cNvSpPr>
          <p:nvPr>
            <p:ph type="title"/>
          </p:nvPr>
        </p:nvSpPr>
        <p:spPr>
          <a:xfrm>
            <a:off x="1638300" y="1"/>
            <a:ext cx="6172200" cy="594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omic Sans MS"/>
              <a:buNone/>
            </a:pPr>
            <a:r>
              <a:rPr lang="ru" sz="2200" b="1">
                <a:latin typeface="Arial"/>
                <a:ea typeface="Arial"/>
                <a:cs typeface="Arial"/>
                <a:sym typeface="Arial"/>
              </a:rPr>
              <a:t>Номенклатуралық тәжірибе</a:t>
            </a:r>
            <a:endParaRPr sz="2200">
              <a:latin typeface="Arial"/>
              <a:ea typeface="Arial"/>
              <a:cs typeface="Arial"/>
              <a:sym typeface="Arial"/>
            </a:endParaRPr>
          </a:p>
        </p:txBody>
      </p:sp>
      <p:sp>
        <p:nvSpPr>
          <p:cNvPr id="1507" name="Google Shape;1507;p132"/>
          <p:cNvSpPr txBox="1"/>
          <p:nvPr/>
        </p:nvSpPr>
        <p:spPr>
          <a:xfrm>
            <a:off x="3028950" y="590550"/>
            <a:ext cx="27702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Берілген қосылысты атаңыз</a:t>
            </a:r>
            <a:endParaRPr sz="1100" b="0" i="0" u="none" strike="noStrike" cap="none">
              <a:solidFill>
                <a:srgbClr val="000000"/>
              </a:solidFill>
              <a:latin typeface="Arial"/>
              <a:ea typeface="Arial"/>
              <a:cs typeface="Arial"/>
              <a:sym typeface="Arial"/>
            </a:endParaRPr>
          </a:p>
        </p:txBody>
      </p:sp>
      <p:sp>
        <p:nvSpPr>
          <p:cNvPr id="1508" name="Google Shape;1508;p132"/>
          <p:cNvSpPr txBox="1"/>
          <p:nvPr/>
        </p:nvSpPr>
        <p:spPr>
          <a:xfrm>
            <a:off x="4458825" y="1268850"/>
            <a:ext cx="17628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көміртегі = нонан</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33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6">
                                            <p:txEl>
                                              <p:pRg st="0" end="0"/>
                                            </p:txEl>
                                          </p:spTgt>
                                        </p:tgtEl>
                                        <p:attrNameLst>
                                          <p:attrName>style.visibility</p:attrName>
                                        </p:attrNameLst>
                                      </p:cBhvr>
                                      <p:to>
                                        <p:strVal val="visible"/>
                                      </p:to>
                                    </p:set>
                                    <p:animEffect transition="in" filter="fade">
                                      <p:cBhvr>
                                        <p:cTn id="7" dur="500"/>
                                        <p:tgtEl>
                                          <p:spTgt spid="14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7"/>
                                        </p:tgtEl>
                                        <p:attrNameLst>
                                          <p:attrName>style.visibility</p:attrName>
                                        </p:attrNameLst>
                                      </p:cBhvr>
                                      <p:to>
                                        <p:strVal val="visible"/>
                                      </p:to>
                                    </p:set>
                                    <p:animEffect transition="in" filter="fade">
                                      <p:cBhvr>
                                        <p:cTn id="12" dur="500"/>
                                        <p:tgtEl>
                                          <p:spTgt spid="1497"/>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499"/>
                                        </p:tgtEl>
                                        <p:attrNameLst>
                                          <p:attrName>style.visibility</p:attrName>
                                        </p:attrNameLst>
                                      </p:cBhvr>
                                      <p:to>
                                        <p:strVal val="visible"/>
                                      </p:to>
                                    </p:set>
                                    <p:animEffect transition="in" filter="fade">
                                      <p:cBhvr>
                                        <p:cTn id="16" dur="500"/>
                                        <p:tgtEl>
                                          <p:spTgt spid="1499"/>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1501"/>
                                        </p:tgtEl>
                                        <p:attrNameLst>
                                          <p:attrName>style.visibility</p:attrName>
                                        </p:attrNameLst>
                                      </p:cBhvr>
                                      <p:to>
                                        <p:strVal val="visible"/>
                                      </p:to>
                                    </p:set>
                                    <p:animEffect transition="in" filter="fade">
                                      <p:cBhvr>
                                        <p:cTn id="20" dur="500"/>
                                        <p:tgtEl>
                                          <p:spTgt spid="1501"/>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1500"/>
                                        </p:tgtEl>
                                        <p:attrNameLst>
                                          <p:attrName>style.visibility</p:attrName>
                                        </p:attrNameLst>
                                      </p:cBhvr>
                                      <p:to>
                                        <p:strVal val="visible"/>
                                      </p:to>
                                    </p:set>
                                    <p:animEffect transition="in" filter="fade">
                                      <p:cBhvr>
                                        <p:cTn id="24" dur="500"/>
                                        <p:tgtEl>
                                          <p:spTgt spid="1500"/>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1498"/>
                                        </p:tgtEl>
                                        <p:attrNameLst>
                                          <p:attrName>style.visibility</p:attrName>
                                        </p:attrNameLst>
                                      </p:cBhvr>
                                      <p:to>
                                        <p:strVal val="visible"/>
                                      </p:to>
                                    </p:set>
                                    <p:animEffect transition="in" filter="fade">
                                      <p:cBhvr>
                                        <p:cTn id="28" dur="500"/>
                                        <p:tgtEl>
                                          <p:spTgt spid="1498"/>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1503"/>
                                        </p:tgtEl>
                                        <p:attrNameLst>
                                          <p:attrName>style.visibility</p:attrName>
                                        </p:attrNameLst>
                                      </p:cBhvr>
                                      <p:to>
                                        <p:strVal val="visible"/>
                                      </p:to>
                                    </p:set>
                                    <p:animEffect transition="in" filter="fade">
                                      <p:cBhvr>
                                        <p:cTn id="32" dur="500"/>
                                        <p:tgtEl>
                                          <p:spTgt spid="1503"/>
                                        </p:tgtEl>
                                      </p:cBhvr>
                                    </p:animEffect>
                                  </p:childTnLst>
                                </p:cTn>
                              </p:par>
                            </p:childTnLst>
                          </p:cTn>
                        </p:par>
                        <p:par>
                          <p:cTn id="33" fill="hold">
                            <p:stCondLst>
                              <p:cond delay="3000"/>
                            </p:stCondLst>
                            <p:childTnLst>
                              <p:par>
                                <p:cTn id="34" presetID="10" presetClass="entr" presetSubtype="0" fill="hold" nodeType="afterEffect">
                                  <p:stCondLst>
                                    <p:cond delay="500"/>
                                  </p:stCondLst>
                                  <p:childTnLst>
                                    <p:set>
                                      <p:cBhvr>
                                        <p:cTn id="35" dur="1" fill="hold">
                                          <p:stCondLst>
                                            <p:cond delay="0"/>
                                          </p:stCondLst>
                                        </p:cTn>
                                        <p:tgtEl>
                                          <p:spTgt spid="1505"/>
                                        </p:tgtEl>
                                        <p:attrNameLst>
                                          <p:attrName>style.visibility</p:attrName>
                                        </p:attrNameLst>
                                      </p:cBhvr>
                                      <p:to>
                                        <p:strVal val="visible"/>
                                      </p:to>
                                    </p:set>
                                    <p:animEffect transition="in" filter="fade">
                                      <p:cBhvr>
                                        <p:cTn id="36" dur="500"/>
                                        <p:tgtEl>
                                          <p:spTgt spid="1505"/>
                                        </p:tgtEl>
                                      </p:cBhvr>
                                    </p:animEffect>
                                  </p:childTnLst>
                                </p:cTn>
                              </p:par>
                            </p:childTnLst>
                          </p:cTn>
                        </p:par>
                        <p:par>
                          <p:cTn id="37" fill="hold">
                            <p:stCondLst>
                              <p:cond delay="3500"/>
                            </p:stCondLst>
                            <p:childTnLst>
                              <p:par>
                                <p:cTn id="38" presetID="10" presetClass="entr" presetSubtype="0" fill="hold" nodeType="afterEffect">
                                  <p:stCondLst>
                                    <p:cond delay="500"/>
                                  </p:stCondLst>
                                  <p:childTnLst>
                                    <p:set>
                                      <p:cBhvr>
                                        <p:cTn id="39" dur="1" fill="hold">
                                          <p:stCondLst>
                                            <p:cond delay="0"/>
                                          </p:stCondLst>
                                        </p:cTn>
                                        <p:tgtEl>
                                          <p:spTgt spid="1504"/>
                                        </p:tgtEl>
                                        <p:attrNameLst>
                                          <p:attrName>style.visibility</p:attrName>
                                        </p:attrNameLst>
                                      </p:cBhvr>
                                      <p:to>
                                        <p:strVal val="visible"/>
                                      </p:to>
                                    </p:set>
                                    <p:animEffect transition="in" filter="fade">
                                      <p:cBhvr>
                                        <p:cTn id="40" dur="500"/>
                                        <p:tgtEl>
                                          <p:spTgt spid="1504"/>
                                        </p:tgtEl>
                                      </p:cBhvr>
                                    </p:animEffect>
                                  </p:childTnLst>
                                </p:cTn>
                              </p:par>
                            </p:childTnLst>
                          </p:cTn>
                        </p:par>
                        <p:par>
                          <p:cTn id="41" fill="hold">
                            <p:stCondLst>
                              <p:cond delay="4000"/>
                            </p:stCondLst>
                            <p:childTnLst>
                              <p:par>
                                <p:cTn id="42" presetID="10" presetClass="entr" presetSubtype="0" fill="hold" nodeType="afterEffect">
                                  <p:stCondLst>
                                    <p:cond delay="500"/>
                                  </p:stCondLst>
                                  <p:childTnLst>
                                    <p:set>
                                      <p:cBhvr>
                                        <p:cTn id="43" dur="1" fill="hold">
                                          <p:stCondLst>
                                            <p:cond delay="0"/>
                                          </p:stCondLst>
                                        </p:cTn>
                                        <p:tgtEl>
                                          <p:spTgt spid="1502"/>
                                        </p:tgtEl>
                                        <p:attrNameLst>
                                          <p:attrName>style.visibility</p:attrName>
                                        </p:attrNameLst>
                                      </p:cBhvr>
                                      <p:to>
                                        <p:strVal val="visible"/>
                                      </p:to>
                                    </p:set>
                                    <p:animEffect transition="in" filter="fade">
                                      <p:cBhvr>
                                        <p:cTn id="44" dur="500"/>
                                        <p:tgtEl>
                                          <p:spTgt spid="1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33"/>
          <p:cNvSpPr/>
          <p:nvPr/>
        </p:nvSpPr>
        <p:spPr>
          <a:xfrm>
            <a:off x="1828800" y="17145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14" name="Google Shape;1514;p133"/>
          <p:cNvSpPr/>
          <p:nvPr/>
        </p:nvSpPr>
        <p:spPr>
          <a:xfrm>
            <a:off x="3314700" y="11430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15" name="Google Shape;1515;p133"/>
          <p:cNvSpPr/>
          <p:nvPr/>
        </p:nvSpPr>
        <p:spPr>
          <a:xfrm>
            <a:off x="2114550" y="8001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516" name="Google Shape;1516;p133"/>
          <p:cNvPicPr preferRelativeResize="0"/>
          <p:nvPr/>
        </p:nvPicPr>
        <p:blipFill rotWithShape="1">
          <a:blip r:embed="rId3">
            <a:alphaModFix/>
          </a:blip>
          <a:srcRect/>
          <a:stretch/>
        </p:blipFill>
        <p:spPr>
          <a:xfrm>
            <a:off x="1543050" y="1028700"/>
            <a:ext cx="2228849" cy="1610916"/>
          </a:xfrm>
          <a:prstGeom prst="rect">
            <a:avLst/>
          </a:prstGeom>
          <a:noFill/>
          <a:ln>
            <a:noFill/>
          </a:ln>
        </p:spPr>
      </p:pic>
      <p:sp>
        <p:nvSpPr>
          <p:cNvPr id="1517" name="Google Shape;1517;p133"/>
          <p:cNvSpPr txBox="1"/>
          <p:nvPr/>
        </p:nvSpPr>
        <p:spPr>
          <a:xfrm>
            <a:off x="1531144" y="2969419"/>
            <a:ext cx="138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18" name="Google Shape;1518;p133"/>
          <p:cNvSpPr txBox="1"/>
          <p:nvPr/>
        </p:nvSpPr>
        <p:spPr>
          <a:xfrm>
            <a:off x="1771650" y="1257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519" name="Google Shape;1519;p133"/>
          <p:cNvSpPr txBox="1"/>
          <p:nvPr/>
        </p:nvSpPr>
        <p:spPr>
          <a:xfrm>
            <a:off x="2831306" y="14287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520" name="Google Shape;1520;p133"/>
          <p:cNvSpPr txBox="1"/>
          <p:nvPr/>
        </p:nvSpPr>
        <p:spPr>
          <a:xfrm>
            <a:off x="1974056"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521" name="Google Shape;1521;p133"/>
          <p:cNvSpPr txBox="1"/>
          <p:nvPr/>
        </p:nvSpPr>
        <p:spPr>
          <a:xfrm>
            <a:off x="2514600"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522" name="Google Shape;1522;p133"/>
          <p:cNvSpPr txBox="1"/>
          <p:nvPr/>
        </p:nvSpPr>
        <p:spPr>
          <a:xfrm>
            <a:off x="2259806" y="14168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523" name="Google Shape;1523;p133"/>
          <p:cNvSpPr txBox="1"/>
          <p:nvPr/>
        </p:nvSpPr>
        <p:spPr>
          <a:xfrm>
            <a:off x="3257550" y="2400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24" name="Google Shape;1524;p133"/>
          <p:cNvSpPr txBox="1"/>
          <p:nvPr/>
        </p:nvSpPr>
        <p:spPr>
          <a:xfrm>
            <a:off x="3028950" y="15430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525" name="Google Shape;1525;p133"/>
          <p:cNvSpPr txBox="1"/>
          <p:nvPr/>
        </p:nvSpPr>
        <p:spPr>
          <a:xfrm>
            <a:off x="3314700" y="20574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526" name="Google Shape;1526;p133"/>
          <p:cNvSpPr txBox="1"/>
          <p:nvPr/>
        </p:nvSpPr>
        <p:spPr>
          <a:xfrm>
            <a:off x="2971800" y="18740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527" name="Google Shape;1527;p133"/>
          <p:cNvSpPr/>
          <p:nvPr/>
        </p:nvSpPr>
        <p:spPr>
          <a:xfrm>
            <a:off x="1343100" y="3386100"/>
            <a:ext cx="6457800" cy="685800"/>
          </a:xfrm>
          <a:prstGeom prst="rect">
            <a:avLst/>
          </a:prstGeom>
          <a:noFill/>
          <a:ln>
            <a:noFill/>
          </a:ln>
        </p:spPr>
        <p:txBody>
          <a:bodyPr spcFirstLastPara="1" wrap="square" lIns="68575" tIns="34275" rIns="68575" bIns="34275" anchor="t" anchorCtr="0">
            <a:noAutofit/>
          </a:bodyPr>
          <a:lstStyle/>
          <a:p>
            <a:pPr marL="0" marR="0" lvl="0" indent="0" algn="just" rtl="0">
              <a:lnSpc>
                <a:spcPct val="8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Қадам #2: Алкан топтары орынбасарлар ретінде болса, олардың атауынан </a:t>
            </a:r>
            <a:r>
              <a:rPr lang="ru" sz="1800" b="0" i="1" u="none" strike="noStrike" cap="none">
                <a:solidFill>
                  <a:schemeClr val="dk1"/>
                </a:solidFill>
                <a:latin typeface="Arial"/>
                <a:ea typeface="Arial"/>
                <a:cs typeface="Arial"/>
                <a:sym typeface="Arial"/>
              </a:rPr>
              <a:t>-ан</a:t>
            </a:r>
            <a:r>
              <a:rPr lang="ru" sz="1800" b="0" i="0" u="none" strike="noStrike" cap="none">
                <a:solidFill>
                  <a:schemeClr val="dk1"/>
                </a:solidFill>
                <a:latin typeface="Arial"/>
                <a:ea typeface="Arial"/>
                <a:cs typeface="Arial"/>
                <a:sym typeface="Arial"/>
              </a:rPr>
              <a:t> алынып, </a:t>
            </a:r>
            <a:r>
              <a:rPr lang="ru" sz="1800" b="0" i="1" u="none" strike="noStrike" cap="none">
                <a:solidFill>
                  <a:schemeClr val="dk1"/>
                </a:solidFill>
                <a:latin typeface="Arial"/>
                <a:ea typeface="Arial"/>
                <a:cs typeface="Arial"/>
                <a:sym typeface="Arial"/>
              </a:rPr>
              <a:t>-ил</a:t>
            </a:r>
            <a:r>
              <a:rPr lang="ru" sz="1800" b="0" i="0" u="none" strike="noStrike" cap="none">
                <a:solidFill>
                  <a:schemeClr val="dk1"/>
                </a:solidFill>
                <a:latin typeface="Arial"/>
                <a:ea typeface="Arial"/>
                <a:cs typeface="Arial"/>
                <a:sym typeface="Arial"/>
              </a:rPr>
              <a:t> жалғанады. </a:t>
            </a:r>
            <a:endParaRPr sz="1800" b="0" i="0" u="none" strike="noStrike" cap="none">
              <a:solidFill>
                <a:schemeClr val="dk1"/>
              </a:solidFill>
              <a:latin typeface="Arial"/>
              <a:ea typeface="Arial"/>
              <a:cs typeface="Arial"/>
              <a:sym typeface="Arial"/>
            </a:endParaRPr>
          </a:p>
        </p:txBody>
      </p:sp>
      <p:sp>
        <p:nvSpPr>
          <p:cNvPr id="1528" name="Google Shape;1528;p133"/>
          <p:cNvSpPr txBox="1">
            <a:spLocks noGrp="1"/>
          </p:cNvSpPr>
          <p:nvPr>
            <p:ph type="title"/>
          </p:nvPr>
        </p:nvSpPr>
        <p:spPr>
          <a:xfrm>
            <a:off x="1638300" y="1"/>
            <a:ext cx="6172200" cy="594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omic Sans MS"/>
              <a:buNone/>
            </a:pPr>
            <a:r>
              <a:rPr lang="ru" sz="2200" b="1">
                <a:latin typeface="Arial"/>
                <a:ea typeface="Arial"/>
                <a:cs typeface="Arial"/>
                <a:sym typeface="Arial"/>
              </a:rPr>
              <a:t>Номенклатуралық тәжірибе</a:t>
            </a:r>
            <a:endParaRPr sz="2200">
              <a:latin typeface="Arial"/>
              <a:ea typeface="Arial"/>
              <a:cs typeface="Arial"/>
              <a:sym typeface="Arial"/>
            </a:endParaRPr>
          </a:p>
        </p:txBody>
      </p:sp>
      <p:sp>
        <p:nvSpPr>
          <p:cNvPr id="1529" name="Google Shape;1529;p133"/>
          <p:cNvSpPr txBox="1"/>
          <p:nvPr/>
        </p:nvSpPr>
        <p:spPr>
          <a:xfrm>
            <a:off x="3028950" y="590550"/>
            <a:ext cx="27702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Берілген қосылысты атаңыз</a:t>
            </a:r>
            <a:endParaRPr sz="1100" b="0" i="0" u="none" strike="noStrike" cap="none">
              <a:solidFill>
                <a:srgbClr val="000000"/>
              </a:solidFill>
              <a:latin typeface="Arial"/>
              <a:ea typeface="Arial"/>
              <a:cs typeface="Arial"/>
              <a:sym typeface="Arial"/>
            </a:endParaRPr>
          </a:p>
        </p:txBody>
      </p:sp>
      <p:sp>
        <p:nvSpPr>
          <p:cNvPr id="1530" name="Google Shape;1530;p133"/>
          <p:cNvSpPr txBox="1"/>
          <p:nvPr/>
        </p:nvSpPr>
        <p:spPr>
          <a:xfrm>
            <a:off x="4400550" y="1210875"/>
            <a:ext cx="17628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көміртегі = нонан</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33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1" name="Google Shape;1531;p133"/>
          <p:cNvSpPr txBox="1"/>
          <p:nvPr/>
        </p:nvSpPr>
        <p:spPr>
          <a:xfrm>
            <a:off x="5200650" y="1610916"/>
            <a:ext cx="1101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a:t>
            </a:r>
            <a:r>
              <a:rPr lang="ru" sz="1400" b="0" i="0" u="none" strike="noStrike" cap="none" baseline="-25000">
                <a:solidFill>
                  <a:schemeClr val="dk1"/>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 = метил</a:t>
            </a:r>
            <a:endParaRPr sz="1400" b="0" i="0" u="none" strike="noStrike" cap="none">
              <a:solidFill>
                <a:schemeClr val="dk1"/>
              </a:solidFill>
              <a:latin typeface="Times New Roman"/>
              <a:ea typeface="Times New Roman"/>
              <a:cs typeface="Times New Roman"/>
              <a:sym typeface="Times New Roman"/>
            </a:endParaRPr>
          </a:p>
        </p:txBody>
      </p:sp>
      <p:sp>
        <p:nvSpPr>
          <p:cNvPr id="1532" name="Google Shape;1532;p133"/>
          <p:cNvSpPr txBox="1"/>
          <p:nvPr/>
        </p:nvSpPr>
        <p:spPr>
          <a:xfrm>
            <a:off x="4686300" y="2010966"/>
            <a:ext cx="1332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хлор = хлор</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7"/>
                                        </p:tgtEl>
                                        <p:attrNameLst>
                                          <p:attrName>style.visibility</p:attrName>
                                        </p:attrNameLst>
                                      </p:cBhvr>
                                      <p:to>
                                        <p:strVal val="visible"/>
                                      </p:to>
                                    </p:set>
                                    <p:animEffect transition="in" filter="fade">
                                      <p:cBhvr>
                                        <p:cTn id="7" dur="500"/>
                                        <p:tgtEl>
                                          <p:spTgt spid="1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
                                        </p:tgtEl>
                                        <p:attrNameLst>
                                          <p:attrName>style.visibility</p:attrName>
                                        </p:attrNameLst>
                                      </p:cBhvr>
                                      <p:to>
                                        <p:strVal val="visible"/>
                                      </p:to>
                                    </p:set>
                                    <p:animEffect transition="in" filter="fade">
                                      <p:cBhvr>
                                        <p:cTn id="12" dur="500"/>
                                        <p:tgtEl>
                                          <p:spTgt spid="1515"/>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514"/>
                                        </p:tgtEl>
                                        <p:attrNameLst>
                                          <p:attrName>style.visibility</p:attrName>
                                        </p:attrNameLst>
                                      </p:cBhvr>
                                      <p:to>
                                        <p:strVal val="visible"/>
                                      </p:to>
                                    </p:set>
                                    <p:animEffect transition="in" filter="fade">
                                      <p:cBhvr>
                                        <p:cTn id="16" dur="500"/>
                                        <p:tgtEl>
                                          <p:spTgt spid="15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13"/>
                                        </p:tgtEl>
                                        <p:attrNameLst>
                                          <p:attrName>style.visibility</p:attrName>
                                        </p:attrNameLst>
                                      </p:cBhvr>
                                      <p:to>
                                        <p:strVal val="visible"/>
                                      </p:to>
                                    </p:set>
                                    <p:animEffect transition="in" filter="fade">
                                      <p:cBhvr>
                                        <p:cTn id="21" dur="500"/>
                                        <p:tgtEl>
                                          <p:spTgt spid="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134"/>
          <p:cNvSpPr/>
          <p:nvPr/>
        </p:nvSpPr>
        <p:spPr>
          <a:xfrm>
            <a:off x="1828800" y="17145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8" name="Google Shape;1538;p134"/>
          <p:cNvSpPr/>
          <p:nvPr/>
        </p:nvSpPr>
        <p:spPr>
          <a:xfrm>
            <a:off x="3314700" y="11430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9" name="Google Shape;1539;p134"/>
          <p:cNvSpPr/>
          <p:nvPr/>
        </p:nvSpPr>
        <p:spPr>
          <a:xfrm>
            <a:off x="2114550" y="8001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540" name="Google Shape;1540;p134"/>
          <p:cNvPicPr preferRelativeResize="0"/>
          <p:nvPr/>
        </p:nvPicPr>
        <p:blipFill rotWithShape="1">
          <a:blip r:embed="rId3">
            <a:alphaModFix/>
          </a:blip>
          <a:srcRect/>
          <a:stretch/>
        </p:blipFill>
        <p:spPr>
          <a:xfrm>
            <a:off x="1543050" y="1028700"/>
            <a:ext cx="2228849" cy="1610916"/>
          </a:xfrm>
          <a:prstGeom prst="rect">
            <a:avLst/>
          </a:prstGeom>
          <a:noFill/>
          <a:ln>
            <a:noFill/>
          </a:ln>
        </p:spPr>
      </p:pic>
      <p:sp>
        <p:nvSpPr>
          <p:cNvPr id="1541" name="Google Shape;1541;p134"/>
          <p:cNvSpPr txBox="1"/>
          <p:nvPr/>
        </p:nvSpPr>
        <p:spPr>
          <a:xfrm>
            <a:off x="1531144" y="2969419"/>
            <a:ext cx="138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42" name="Google Shape;1542;p134"/>
          <p:cNvSpPr txBox="1"/>
          <p:nvPr/>
        </p:nvSpPr>
        <p:spPr>
          <a:xfrm>
            <a:off x="1771650" y="1257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543" name="Google Shape;1543;p134"/>
          <p:cNvSpPr txBox="1"/>
          <p:nvPr/>
        </p:nvSpPr>
        <p:spPr>
          <a:xfrm>
            <a:off x="2831306" y="14287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544" name="Google Shape;1544;p134"/>
          <p:cNvSpPr txBox="1"/>
          <p:nvPr/>
        </p:nvSpPr>
        <p:spPr>
          <a:xfrm>
            <a:off x="1974056"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545" name="Google Shape;1545;p134"/>
          <p:cNvSpPr txBox="1"/>
          <p:nvPr/>
        </p:nvSpPr>
        <p:spPr>
          <a:xfrm>
            <a:off x="2514600"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546" name="Google Shape;1546;p134"/>
          <p:cNvSpPr txBox="1"/>
          <p:nvPr/>
        </p:nvSpPr>
        <p:spPr>
          <a:xfrm>
            <a:off x="2259806" y="14168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547" name="Google Shape;1547;p134"/>
          <p:cNvSpPr txBox="1"/>
          <p:nvPr/>
        </p:nvSpPr>
        <p:spPr>
          <a:xfrm>
            <a:off x="3257550" y="2400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48" name="Google Shape;1548;p134"/>
          <p:cNvSpPr txBox="1"/>
          <p:nvPr/>
        </p:nvSpPr>
        <p:spPr>
          <a:xfrm>
            <a:off x="3028950" y="15430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549" name="Google Shape;1549;p134"/>
          <p:cNvSpPr txBox="1"/>
          <p:nvPr/>
        </p:nvSpPr>
        <p:spPr>
          <a:xfrm>
            <a:off x="3314700" y="20574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550" name="Google Shape;1550;p134"/>
          <p:cNvSpPr txBox="1"/>
          <p:nvPr/>
        </p:nvSpPr>
        <p:spPr>
          <a:xfrm>
            <a:off x="2971800" y="18740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551" name="Google Shape;1551;p134"/>
          <p:cNvSpPr txBox="1"/>
          <p:nvPr/>
        </p:nvSpPr>
        <p:spPr>
          <a:xfrm>
            <a:off x="4400550" y="1210875"/>
            <a:ext cx="17628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көміртегі = нонан</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33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52" name="Google Shape;1552;p134"/>
          <p:cNvSpPr txBox="1"/>
          <p:nvPr/>
        </p:nvSpPr>
        <p:spPr>
          <a:xfrm>
            <a:off x="5200650" y="1610916"/>
            <a:ext cx="1101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a:t>
            </a:r>
            <a:r>
              <a:rPr lang="ru" sz="1400" b="0" i="0" u="none" strike="noStrike" cap="none" baseline="-25000">
                <a:solidFill>
                  <a:schemeClr val="dk1"/>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 = метил</a:t>
            </a:r>
            <a:endParaRPr sz="1400" b="0" i="0" u="none" strike="noStrike" cap="none">
              <a:solidFill>
                <a:schemeClr val="dk1"/>
              </a:solidFill>
              <a:latin typeface="Times New Roman"/>
              <a:ea typeface="Times New Roman"/>
              <a:cs typeface="Times New Roman"/>
              <a:sym typeface="Times New Roman"/>
            </a:endParaRPr>
          </a:p>
        </p:txBody>
      </p:sp>
      <p:sp>
        <p:nvSpPr>
          <p:cNvPr id="1553" name="Google Shape;1553;p134"/>
          <p:cNvSpPr txBox="1"/>
          <p:nvPr/>
        </p:nvSpPr>
        <p:spPr>
          <a:xfrm>
            <a:off x="4686300" y="2010966"/>
            <a:ext cx="1332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хлор = хлор</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54" name="Google Shape;1554;p134"/>
          <p:cNvSpPr txBox="1">
            <a:spLocks noGrp="1"/>
          </p:cNvSpPr>
          <p:nvPr>
            <p:ph type="body" idx="1"/>
          </p:nvPr>
        </p:nvSpPr>
        <p:spPr>
          <a:xfrm>
            <a:off x="1428750" y="3467100"/>
            <a:ext cx="6847500" cy="1123200"/>
          </a:xfrm>
          <a:prstGeom prst="rect">
            <a:avLst/>
          </a:prstGeom>
          <a:noFill/>
          <a:ln>
            <a:noFill/>
          </a:ln>
        </p:spPr>
        <p:txBody>
          <a:bodyPr spcFirstLastPara="1" wrap="square" lIns="68575" tIns="34275" rIns="68575" bIns="34275" anchor="t" anchorCtr="0">
            <a:noAutofit/>
          </a:bodyPr>
          <a:lstStyle/>
          <a:p>
            <a:pPr marL="0" lvl="0" indent="0" algn="just" rtl="0">
              <a:lnSpc>
                <a:spcPct val="80000"/>
              </a:lnSpc>
              <a:spcBef>
                <a:spcPts val="0"/>
              </a:spcBef>
              <a:spcAft>
                <a:spcPts val="0"/>
              </a:spcAft>
              <a:buClr>
                <a:schemeClr val="dk1"/>
              </a:buClr>
              <a:buSzPts val="1800"/>
              <a:buNone/>
            </a:pPr>
            <a:r>
              <a:rPr lang="ru" sz="1800" b="1">
                <a:latin typeface="Arial"/>
                <a:ea typeface="Arial"/>
                <a:cs typeface="Arial"/>
                <a:sym typeface="Arial"/>
              </a:rPr>
              <a:t>Қадам #3:</a:t>
            </a:r>
            <a:r>
              <a:rPr lang="ru" sz="1800">
                <a:latin typeface="Arial"/>
                <a:ea typeface="Arial"/>
                <a:cs typeface="Arial"/>
                <a:sym typeface="Arial"/>
              </a:rPr>
              <a:t> Орынбасарлар тобының орналасуы тармақталған шетіне жақын көміртегі атомының ең ұзын тізбегімен анықталады. </a:t>
            </a:r>
            <a:endParaRPr sz="1800">
              <a:latin typeface="Arial"/>
              <a:ea typeface="Arial"/>
              <a:cs typeface="Arial"/>
              <a:sym typeface="Arial"/>
            </a:endParaRPr>
          </a:p>
        </p:txBody>
      </p:sp>
      <p:sp>
        <p:nvSpPr>
          <p:cNvPr id="1555" name="Google Shape;1555;p134"/>
          <p:cNvSpPr txBox="1"/>
          <p:nvPr/>
        </p:nvSpPr>
        <p:spPr>
          <a:xfrm>
            <a:off x="1657350" y="27432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cxnSp>
        <p:nvCxnSpPr>
          <p:cNvPr id="1556" name="Google Shape;1556;p134"/>
          <p:cNvCxnSpPr/>
          <p:nvPr/>
        </p:nvCxnSpPr>
        <p:spPr>
          <a:xfrm>
            <a:off x="2000250" y="2914650"/>
            <a:ext cx="857400" cy="0"/>
          </a:xfrm>
          <a:prstGeom prst="straightConnector1">
            <a:avLst/>
          </a:prstGeom>
          <a:noFill/>
          <a:ln w="38100" cap="flat" cmpd="sng">
            <a:solidFill>
              <a:srgbClr val="FF3300"/>
            </a:solidFill>
            <a:prstDash val="solid"/>
            <a:round/>
            <a:headEnd type="none" w="sm" len="sm"/>
            <a:tailEnd type="triangle" w="med" len="med"/>
          </a:ln>
        </p:spPr>
      </p:cxnSp>
      <p:sp>
        <p:nvSpPr>
          <p:cNvPr id="1557" name="Google Shape;1557;p134"/>
          <p:cNvSpPr txBox="1"/>
          <p:nvPr/>
        </p:nvSpPr>
        <p:spPr>
          <a:xfrm>
            <a:off x="2914650" y="27432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58" name="Google Shape;1558;p134"/>
          <p:cNvSpPr txBox="1"/>
          <p:nvPr/>
        </p:nvSpPr>
        <p:spPr>
          <a:xfrm>
            <a:off x="3200400" y="2743200"/>
            <a:ext cx="8574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sng" strike="noStrike" cap="none">
                <a:solidFill>
                  <a:schemeClr val="dk1"/>
                </a:solidFill>
                <a:latin typeface="Times New Roman"/>
                <a:ea typeface="Times New Roman"/>
                <a:cs typeface="Times New Roman"/>
                <a:sym typeface="Times New Roman"/>
              </a:rPr>
              <a:t>дұрыс</a:t>
            </a:r>
            <a:endParaRPr sz="1100" b="0" i="0" u="none" strike="noStrike" cap="none">
              <a:solidFill>
                <a:srgbClr val="000000"/>
              </a:solidFill>
              <a:latin typeface="Arial"/>
              <a:ea typeface="Arial"/>
              <a:cs typeface="Arial"/>
              <a:sym typeface="Arial"/>
            </a:endParaRPr>
          </a:p>
        </p:txBody>
      </p:sp>
      <p:sp>
        <p:nvSpPr>
          <p:cNvPr id="1559" name="Google Shape;1559;p134"/>
          <p:cNvSpPr txBox="1"/>
          <p:nvPr/>
        </p:nvSpPr>
        <p:spPr>
          <a:xfrm>
            <a:off x="4114800" y="27432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cxnSp>
        <p:nvCxnSpPr>
          <p:cNvPr id="1560" name="Google Shape;1560;p134"/>
          <p:cNvCxnSpPr/>
          <p:nvPr/>
        </p:nvCxnSpPr>
        <p:spPr>
          <a:xfrm>
            <a:off x="4457700" y="2914650"/>
            <a:ext cx="914400" cy="0"/>
          </a:xfrm>
          <a:prstGeom prst="straightConnector1">
            <a:avLst/>
          </a:prstGeom>
          <a:noFill/>
          <a:ln w="38100" cap="flat" cmpd="sng">
            <a:solidFill>
              <a:srgbClr val="FF3300"/>
            </a:solidFill>
            <a:prstDash val="solid"/>
            <a:round/>
            <a:headEnd type="none" w="sm" len="sm"/>
            <a:tailEnd type="triangle" w="med" len="med"/>
          </a:ln>
        </p:spPr>
      </p:cxnSp>
      <p:sp>
        <p:nvSpPr>
          <p:cNvPr id="1561" name="Google Shape;1561;p134"/>
          <p:cNvSpPr txBox="1"/>
          <p:nvPr/>
        </p:nvSpPr>
        <p:spPr>
          <a:xfrm>
            <a:off x="5429250" y="27432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562" name="Google Shape;1562;p134"/>
          <p:cNvSpPr txBox="1">
            <a:spLocks noGrp="1"/>
          </p:cNvSpPr>
          <p:nvPr>
            <p:ph type="title"/>
          </p:nvPr>
        </p:nvSpPr>
        <p:spPr>
          <a:xfrm>
            <a:off x="1638300" y="1"/>
            <a:ext cx="6172200" cy="594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omic Sans MS"/>
              <a:buNone/>
            </a:pPr>
            <a:r>
              <a:rPr lang="ru" sz="2200" b="1">
                <a:latin typeface="Arial"/>
                <a:ea typeface="Arial"/>
                <a:cs typeface="Arial"/>
                <a:sym typeface="Arial"/>
              </a:rPr>
              <a:t>Номенклатуралық тәжірибе</a:t>
            </a:r>
            <a:endParaRPr sz="2200">
              <a:latin typeface="Arial"/>
              <a:ea typeface="Arial"/>
              <a:cs typeface="Arial"/>
              <a:sym typeface="Arial"/>
            </a:endParaRPr>
          </a:p>
        </p:txBody>
      </p:sp>
      <p:sp>
        <p:nvSpPr>
          <p:cNvPr id="1563" name="Google Shape;1563;p134"/>
          <p:cNvSpPr txBox="1"/>
          <p:nvPr/>
        </p:nvSpPr>
        <p:spPr>
          <a:xfrm>
            <a:off x="3028950" y="590550"/>
            <a:ext cx="27702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Берілген қосылысты атаңыз</a:t>
            </a:r>
            <a:endParaRPr sz="1100" b="0" i="0" u="none" strike="noStrike" cap="none">
              <a:solidFill>
                <a:srgbClr val="000000"/>
              </a:solidFill>
              <a:latin typeface="Arial"/>
              <a:ea typeface="Arial"/>
              <a:cs typeface="Arial"/>
              <a:sym typeface="Arial"/>
            </a:endParaRPr>
          </a:p>
        </p:txBody>
      </p:sp>
      <p:sp>
        <p:nvSpPr>
          <p:cNvPr id="1564" name="Google Shape;1564;p134"/>
          <p:cNvSpPr txBox="1"/>
          <p:nvPr/>
        </p:nvSpPr>
        <p:spPr>
          <a:xfrm>
            <a:off x="5772000" y="2704400"/>
            <a:ext cx="13860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sng" strike="noStrike" cap="none">
                <a:solidFill>
                  <a:schemeClr val="dk1"/>
                </a:solidFill>
                <a:latin typeface="Times New Roman"/>
                <a:ea typeface="Times New Roman"/>
                <a:cs typeface="Times New Roman"/>
                <a:sym typeface="Times New Roman"/>
              </a:rPr>
              <a:t>дұрыс емес</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4">
                                            <p:txEl>
                                              <p:pRg st="0" end="0"/>
                                            </p:txEl>
                                          </p:spTgt>
                                        </p:tgtEl>
                                        <p:attrNameLst>
                                          <p:attrName>style.visibility</p:attrName>
                                        </p:attrNameLst>
                                      </p:cBhvr>
                                      <p:to>
                                        <p:strVal val="visible"/>
                                      </p:to>
                                    </p:set>
                                    <p:animEffect transition="in" filter="fade">
                                      <p:cBhvr>
                                        <p:cTn id="7" dur="500"/>
                                        <p:tgtEl>
                                          <p:spTgt spid="1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5"/>
                                        </p:tgtEl>
                                        <p:attrNameLst>
                                          <p:attrName>style.visibility</p:attrName>
                                        </p:attrNameLst>
                                      </p:cBhvr>
                                      <p:to>
                                        <p:strVal val="visible"/>
                                      </p:to>
                                    </p:set>
                                    <p:animEffect transition="in" filter="fade">
                                      <p:cBhvr>
                                        <p:cTn id="12" dur="500"/>
                                        <p:tgtEl>
                                          <p:spTgt spid="1555"/>
                                        </p:tgtEl>
                                      </p:cBhvr>
                                    </p:animEffect>
                                  </p:childTnLst>
                                </p:cTn>
                              </p:par>
                              <p:par>
                                <p:cTn id="13" presetID="10" presetClass="entr" presetSubtype="0" fill="hold" nodeType="withEffect">
                                  <p:stCondLst>
                                    <p:cond delay="0"/>
                                  </p:stCondLst>
                                  <p:childTnLst>
                                    <p:set>
                                      <p:cBhvr>
                                        <p:cTn id="14" dur="1" fill="hold">
                                          <p:stCondLst>
                                            <p:cond delay="0"/>
                                          </p:stCondLst>
                                        </p:cTn>
                                        <p:tgtEl>
                                          <p:spTgt spid="1556"/>
                                        </p:tgtEl>
                                        <p:attrNameLst>
                                          <p:attrName>style.visibility</p:attrName>
                                        </p:attrNameLst>
                                      </p:cBhvr>
                                      <p:to>
                                        <p:strVal val="visible"/>
                                      </p:to>
                                    </p:set>
                                    <p:animEffect transition="in" filter="fade">
                                      <p:cBhvr>
                                        <p:cTn id="15" dur="500"/>
                                        <p:tgtEl>
                                          <p:spTgt spid="1556"/>
                                        </p:tgtEl>
                                      </p:cBhvr>
                                    </p:animEffect>
                                  </p:childTnLst>
                                </p:cTn>
                              </p:par>
                              <p:par>
                                <p:cTn id="16" presetID="10" presetClass="entr" presetSubtype="0" fill="hold" nodeType="withEffect">
                                  <p:stCondLst>
                                    <p:cond delay="0"/>
                                  </p:stCondLst>
                                  <p:childTnLst>
                                    <p:set>
                                      <p:cBhvr>
                                        <p:cTn id="17" dur="1" fill="hold">
                                          <p:stCondLst>
                                            <p:cond delay="0"/>
                                          </p:stCondLst>
                                        </p:cTn>
                                        <p:tgtEl>
                                          <p:spTgt spid="1557"/>
                                        </p:tgtEl>
                                        <p:attrNameLst>
                                          <p:attrName>style.visibility</p:attrName>
                                        </p:attrNameLst>
                                      </p:cBhvr>
                                      <p:to>
                                        <p:strVal val="visible"/>
                                      </p:to>
                                    </p:set>
                                    <p:animEffect transition="in" filter="fade">
                                      <p:cBhvr>
                                        <p:cTn id="18" dur="500"/>
                                        <p:tgtEl>
                                          <p:spTgt spid="1557"/>
                                        </p:tgtEl>
                                      </p:cBhvr>
                                    </p:animEffect>
                                  </p:childTnLst>
                                </p:cTn>
                              </p:par>
                            </p:childTnLst>
                          </p:cTn>
                        </p:par>
                        <p:par>
                          <p:cTn id="19" fill="hold">
                            <p:stCondLst>
                              <p:cond delay="500"/>
                            </p:stCondLst>
                            <p:childTnLst>
                              <p:par>
                                <p:cTn id="20" presetID="10" presetClass="entr" presetSubtype="0" fill="hold" nodeType="afterEffect">
                                  <p:stCondLst>
                                    <p:cond delay="1000"/>
                                  </p:stCondLst>
                                  <p:childTnLst>
                                    <p:set>
                                      <p:cBhvr>
                                        <p:cTn id="21" dur="1" fill="hold">
                                          <p:stCondLst>
                                            <p:cond delay="0"/>
                                          </p:stCondLst>
                                        </p:cTn>
                                        <p:tgtEl>
                                          <p:spTgt spid="1558"/>
                                        </p:tgtEl>
                                        <p:attrNameLst>
                                          <p:attrName>style.visibility</p:attrName>
                                        </p:attrNameLst>
                                      </p:cBhvr>
                                      <p:to>
                                        <p:strVal val="visible"/>
                                      </p:to>
                                    </p:set>
                                    <p:animEffect transition="in" filter="fade">
                                      <p:cBhvr>
                                        <p:cTn id="22" dur="500"/>
                                        <p:tgtEl>
                                          <p:spTgt spid="1558"/>
                                        </p:tgtEl>
                                      </p:cBhvr>
                                    </p:animEffect>
                                  </p:childTnLst>
                                </p:cTn>
                              </p:par>
                            </p:childTnLst>
                          </p:cTn>
                        </p:par>
                        <p:par>
                          <p:cTn id="23" fill="hold">
                            <p:stCondLst>
                              <p:cond delay="1000"/>
                            </p:stCondLst>
                            <p:childTnLst>
                              <p:par>
                                <p:cTn id="24" presetID="10" presetClass="entr" presetSubtype="0" fill="hold" nodeType="afterEffect">
                                  <p:stCondLst>
                                    <p:cond delay="1000"/>
                                  </p:stCondLst>
                                  <p:childTnLst>
                                    <p:set>
                                      <p:cBhvr>
                                        <p:cTn id="25" dur="1" fill="hold">
                                          <p:stCondLst>
                                            <p:cond delay="0"/>
                                          </p:stCondLst>
                                        </p:cTn>
                                        <p:tgtEl>
                                          <p:spTgt spid="1559"/>
                                        </p:tgtEl>
                                        <p:attrNameLst>
                                          <p:attrName>style.visibility</p:attrName>
                                        </p:attrNameLst>
                                      </p:cBhvr>
                                      <p:to>
                                        <p:strVal val="visible"/>
                                      </p:to>
                                    </p:set>
                                    <p:animEffect transition="in" filter="fade">
                                      <p:cBhvr>
                                        <p:cTn id="26" dur="500"/>
                                        <p:tgtEl>
                                          <p:spTgt spid="1559"/>
                                        </p:tgtEl>
                                      </p:cBhvr>
                                    </p:animEffect>
                                  </p:childTnLst>
                                </p:cTn>
                              </p:par>
                            </p:childTnLst>
                          </p:cTn>
                        </p:par>
                        <p:par>
                          <p:cTn id="27" fill="hold">
                            <p:stCondLst>
                              <p:cond delay="1500"/>
                            </p:stCondLst>
                            <p:childTnLst>
                              <p:par>
                                <p:cTn id="28" presetID="10" presetClass="entr" presetSubtype="0" fill="hold" nodeType="afterEffect">
                                  <p:stCondLst>
                                    <p:cond delay="1000"/>
                                  </p:stCondLst>
                                  <p:childTnLst>
                                    <p:set>
                                      <p:cBhvr>
                                        <p:cTn id="29" dur="1" fill="hold">
                                          <p:stCondLst>
                                            <p:cond delay="0"/>
                                          </p:stCondLst>
                                        </p:cTn>
                                        <p:tgtEl>
                                          <p:spTgt spid="1560"/>
                                        </p:tgtEl>
                                        <p:attrNameLst>
                                          <p:attrName>style.visibility</p:attrName>
                                        </p:attrNameLst>
                                      </p:cBhvr>
                                      <p:to>
                                        <p:strVal val="visible"/>
                                      </p:to>
                                    </p:set>
                                    <p:animEffect transition="in" filter="fade">
                                      <p:cBhvr>
                                        <p:cTn id="30" dur="500"/>
                                        <p:tgtEl>
                                          <p:spTgt spid="1560"/>
                                        </p:tgtEl>
                                      </p:cBhvr>
                                    </p:animEffect>
                                  </p:childTnLst>
                                </p:cTn>
                              </p:par>
                            </p:childTnLst>
                          </p:cTn>
                        </p:par>
                        <p:par>
                          <p:cTn id="31" fill="hold">
                            <p:stCondLst>
                              <p:cond delay="2000"/>
                            </p:stCondLst>
                            <p:childTnLst>
                              <p:par>
                                <p:cTn id="32" presetID="10" presetClass="entr" presetSubtype="0" fill="hold" nodeType="afterEffect">
                                  <p:stCondLst>
                                    <p:cond delay="1000"/>
                                  </p:stCondLst>
                                  <p:childTnLst>
                                    <p:set>
                                      <p:cBhvr>
                                        <p:cTn id="33" dur="1" fill="hold">
                                          <p:stCondLst>
                                            <p:cond delay="0"/>
                                          </p:stCondLst>
                                        </p:cTn>
                                        <p:tgtEl>
                                          <p:spTgt spid="1561"/>
                                        </p:tgtEl>
                                        <p:attrNameLst>
                                          <p:attrName>style.visibility</p:attrName>
                                        </p:attrNameLst>
                                      </p:cBhvr>
                                      <p:to>
                                        <p:strVal val="visible"/>
                                      </p:to>
                                    </p:set>
                                    <p:animEffect transition="in" filter="fade">
                                      <p:cBhvr>
                                        <p:cTn id="34" dur="500"/>
                                        <p:tgtEl>
                                          <p:spTgt spid="1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135"/>
          <p:cNvSpPr/>
          <p:nvPr/>
        </p:nvSpPr>
        <p:spPr>
          <a:xfrm>
            <a:off x="1828800" y="17145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70" name="Google Shape;1570;p135"/>
          <p:cNvSpPr/>
          <p:nvPr/>
        </p:nvSpPr>
        <p:spPr>
          <a:xfrm>
            <a:off x="3314700" y="11430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71" name="Google Shape;1571;p135"/>
          <p:cNvSpPr/>
          <p:nvPr/>
        </p:nvSpPr>
        <p:spPr>
          <a:xfrm>
            <a:off x="2114550" y="8001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72" name="Google Shape;1572;p135"/>
          <p:cNvSpPr txBox="1">
            <a:spLocks noGrp="1"/>
          </p:cNvSpPr>
          <p:nvPr>
            <p:ph type="title"/>
          </p:nvPr>
        </p:nvSpPr>
        <p:spPr>
          <a:xfrm>
            <a:off x="1485900" y="1"/>
            <a:ext cx="6172200" cy="594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omic Sans MS"/>
              <a:buNone/>
            </a:pPr>
            <a:r>
              <a:rPr lang="ru" sz="2200" b="1">
                <a:latin typeface="Arial"/>
                <a:ea typeface="Arial"/>
                <a:cs typeface="Arial"/>
                <a:sym typeface="Arial"/>
              </a:rPr>
              <a:t>Номенклатуралық тәжірибе</a:t>
            </a:r>
            <a:endParaRPr sz="2200">
              <a:latin typeface="Arial"/>
              <a:ea typeface="Arial"/>
              <a:cs typeface="Arial"/>
              <a:sym typeface="Arial"/>
            </a:endParaRPr>
          </a:p>
        </p:txBody>
      </p:sp>
      <p:sp>
        <p:nvSpPr>
          <p:cNvPr id="1573" name="Google Shape;1573;p135"/>
          <p:cNvSpPr txBox="1"/>
          <p:nvPr/>
        </p:nvSpPr>
        <p:spPr>
          <a:xfrm>
            <a:off x="3028950" y="590550"/>
            <a:ext cx="27702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Берілген қосылысты атаңыз</a:t>
            </a:r>
            <a:endParaRPr sz="1100" b="0" i="0" u="none" strike="noStrike" cap="none">
              <a:solidFill>
                <a:srgbClr val="000000"/>
              </a:solidFill>
              <a:latin typeface="Arial"/>
              <a:ea typeface="Arial"/>
              <a:cs typeface="Arial"/>
              <a:sym typeface="Arial"/>
            </a:endParaRPr>
          </a:p>
        </p:txBody>
      </p:sp>
      <p:pic>
        <p:nvPicPr>
          <p:cNvPr id="1574" name="Google Shape;1574;p135"/>
          <p:cNvPicPr preferRelativeResize="0"/>
          <p:nvPr/>
        </p:nvPicPr>
        <p:blipFill rotWithShape="1">
          <a:blip r:embed="rId3">
            <a:alphaModFix/>
          </a:blip>
          <a:srcRect/>
          <a:stretch/>
        </p:blipFill>
        <p:spPr>
          <a:xfrm>
            <a:off x="1543050" y="1028700"/>
            <a:ext cx="2228849" cy="1610916"/>
          </a:xfrm>
          <a:prstGeom prst="rect">
            <a:avLst/>
          </a:prstGeom>
          <a:noFill/>
          <a:ln>
            <a:noFill/>
          </a:ln>
        </p:spPr>
      </p:pic>
      <p:sp>
        <p:nvSpPr>
          <p:cNvPr id="1575" name="Google Shape;1575;p135"/>
          <p:cNvSpPr txBox="1"/>
          <p:nvPr/>
        </p:nvSpPr>
        <p:spPr>
          <a:xfrm>
            <a:off x="1531144" y="2969419"/>
            <a:ext cx="138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76" name="Google Shape;1576;p135"/>
          <p:cNvSpPr txBox="1"/>
          <p:nvPr/>
        </p:nvSpPr>
        <p:spPr>
          <a:xfrm>
            <a:off x="1771650" y="1257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577" name="Google Shape;1577;p135"/>
          <p:cNvSpPr txBox="1"/>
          <p:nvPr/>
        </p:nvSpPr>
        <p:spPr>
          <a:xfrm>
            <a:off x="2831306" y="14287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578" name="Google Shape;1578;p135"/>
          <p:cNvSpPr txBox="1"/>
          <p:nvPr/>
        </p:nvSpPr>
        <p:spPr>
          <a:xfrm>
            <a:off x="1974056"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579" name="Google Shape;1579;p135"/>
          <p:cNvSpPr txBox="1"/>
          <p:nvPr/>
        </p:nvSpPr>
        <p:spPr>
          <a:xfrm>
            <a:off x="2514600" y="13716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580" name="Google Shape;1580;p135"/>
          <p:cNvSpPr txBox="1"/>
          <p:nvPr/>
        </p:nvSpPr>
        <p:spPr>
          <a:xfrm>
            <a:off x="2259806" y="14168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581" name="Google Shape;1581;p135"/>
          <p:cNvSpPr txBox="1"/>
          <p:nvPr/>
        </p:nvSpPr>
        <p:spPr>
          <a:xfrm>
            <a:off x="3257550" y="24003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82" name="Google Shape;1582;p135"/>
          <p:cNvSpPr txBox="1"/>
          <p:nvPr/>
        </p:nvSpPr>
        <p:spPr>
          <a:xfrm>
            <a:off x="3028950" y="154305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583" name="Google Shape;1583;p135"/>
          <p:cNvSpPr txBox="1"/>
          <p:nvPr/>
        </p:nvSpPr>
        <p:spPr>
          <a:xfrm>
            <a:off x="3314700" y="2057400"/>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584" name="Google Shape;1584;p135"/>
          <p:cNvSpPr txBox="1"/>
          <p:nvPr/>
        </p:nvSpPr>
        <p:spPr>
          <a:xfrm>
            <a:off x="2971800" y="1874044"/>
            <a:ext cx="2346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585" name="Google Shape;1585;p135"/>
          <p:cNvSpPr txBox="1"/>
          <p:nvPr/>
        </p:nvSpPr>
        <p:spPr>
          <a:xfrm>
            <a:off x="4400550" y="1210874"/>
            <a:ext cx="1901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көміртегі = нонан</a:t>
            </a:r>
            <a:endParaRPr sz="1100" b="0" i="0" u="none" strike="noStrike" cap="none">
              <a:solidFill>
                <a:srgbClr val="000000"/>
              </a:solidFill>
              <a:latin typeface="Arial"/>
              <a:ea typeface="Arial"/>
              <a:cs typeface="Arial"/>
              <a:sym typeface="Arial"/>
            </a:endParaRPr>
          </a:p>
        </p:txBody>
      </p:sp>
      <p:sp>
        <p:nvSpPr>
          <p:cNvPr id="1586" name="Google Shape;1586;p135"/>
          <p:cNvSpPr txBox="1"/>
          <p:nvPr/>
        </p:nvSpPr>
        <p:spPr>
          <a:xfrm>
            <a:off x="5200650" y="1610925"/>
            <a:ext cx="1332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a:t>
            </a:r>
            <a:r>
              <a:rPr lang="ru" sz="1400" b="0" i="0" u="none" strike="noStrike" cap="none" baseline="-25000">
                <a:solidFill>
                  <a:schemeClr val="dk1"/>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 = метил</a:t>
            </a:r>
            <a:endParaRPr sz="1100" b="0" i="0" u="none" strike="noStrike" cap="none">
              <a:solidFill>
                <a:srgbClr val="000000"/>
              </a:solidFill>
              <a:latin typeface="Arial"/>
              <a:ea typeface="Arial"/>
              <a:cs typeface="Arial"/>
              <a:sym typeface="Arial"/>
            </a:endParaRPr>
          </a:p>
        </p:txBody>
      </p:sp>
      <p:sp>
        <p:nvSpPr>
          <p:cNvPr id="1587" name="Google Shape;1587;p135"/>
          <p:cNvSpPr txBox="1"/>
          <p:nvPr/>
        </p:nvSpPr>
        <p:spPr>
          <a:xfrm>
            <a:off x="4686300" y="2010976"/>
            <a:ext cx="16158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хлор = хлор</a:t>
            </a:r>
            <a:endParaRPr sz="1100" b="0" i="0" u="none" strike="noStrike" cap="none">
              <a:solidFill>
                <a:srgbClr val="000000"/>
              </a:solidFill>
              <a:latin typeface="Arial"/>
              <a:ea typeface="Arial"/>
              <a:cs typeface="Arial"/>
              <a:sym typeface="Arial"/>
            </a:endParaRPr>
          </a:p>
        </p:txBody>
      </p:sp>
      <p:sp>
        <p:nvSpPr>
          <p:cNvPr id="1588" name="Google Shape;1588;p135"/>
          <p:cNvSpPr txBox="1">
            <a:spLocks noGrp="1"/>
          </p:cNvSpPr>
          <p:nvPr>
            <p:ph type="body" idx="1"/>
          </p:nvPr>
        </p:nvSpPr>
        <p:spPr>
          <a:xfrm>
            <a:off x="772250" y="3486150"/>
            <a:ext cx="7809900" cy="1257300"/>
          </a:xfrm>
          <a:prstGeom prst="rect">
            <a:avLst/>
          </a:prstGeom>
          <a:noFill/>
          <a:ln>
            <a:noFill/>
          </a:ln>
        </p:spPr>
        <p:txBody>
          <a:bodyPr spcFirstLastPara="1" wrap="square" lIns="68575" tIns="34275" rIns="68575" bIns="34275" anchor="t" anchorCtr="0">
            <a:noAutofit/>
          </a:bodyPr>
          <a:lstStyle/>
          <a:p>
            <a:pPr marL="0" lvl="0" indent="0" algn="just" rtl="0">
              <a:lnSpc>
                <a:spcPct val="80000"/>
              </a:lnSpc>
              <a:spcBef>
                <a:spcPts val="0"/>
              </a:spcBef>
              <a:spcAft>
                <a:spcPts val="0"/>
              </a:spcAft>
              <a:buClr>
                <a:schemeClr val="dk1"/>
              </a:buClr>
              <a:buSzPts val="1800"/>
              <a:buNone/>
            </a:pPr>
            <a:r>
              <a:rPr lang="ru" sz="1800" b="1">
                <a:latin typeface="Arial"/>
                <a:ea typeface="Arial"/>
                <a:cs typeface="Arial"/>
                <a:sym typeface="Arial"/>
              </a:rPr>
              <a:t>Қадам #4:</a:t>
            </a:r>
            <a:r>
              <a:rPr lang="ru" sz="1800">
                <a:latin typeface="Arial"/>
                <a:ea typeface="Arial"/>
                <a:cs typeface="Arial"/>
                <a:sym typeface="Arial"/>
              </a:rPr>
              <a:t> Әрбір орынбасардың орналасуы мен атауы түбірдегі алканның атауымен тіркеледі. Орынбасарлар алфавит ретімен аталған (қандай да болмасын префикске тәуелсіз), ал префикстер ди-, три- және т.б. бірнеше бірдей орынбасарларды атауда қолданылады .</a:t>
            </a:r>
            <a:endParaRPr sz="1800">
              <a:latin typeface="Arial"/>
              <a:ea typeface="Arial"/>
              <a:cs typeface="Arial"/>
              <a:sym typeface="Arial"/>
            </a:endParaRPr>
          </a:p>
        </p:txBody>
      </p:sp>
      <p:sp>
        <p:nvSpPr>
          <p:cNvPr id="1589" name="Google Shape;1589;p135"/>
          <p:cNvSpPr txBox="1"/>
          <p:nvPr/>
        </p:nvSpPr>
        <p:spPr>
          <a:xfrm>
            <a:off x="2344050" y="2914650"/>
            <a:ext cx="2228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2</a:t>
            </a:r>
            <a:r>
              <a:rPr lang="ru" sz="1400" b="0" i="0" u="none" strike="noStrike" cap="none">
                <a:solidFill>
                  <a:schemeClr val="dk1"/>
                </a:solidFill>
                <a:latin typeface="Times New Roman"/>
                <a:ea typeface="Times New Roman"/>
                <a:cs typeface="Times New Roman"/>
                <a:sym typeface="Times New Roman"/>
              </a:rPr>
              <a:t>-хлор-</a:t>
            </a:r>
            <a:r>
              <a:rPr lang="ru" sz="1400" b="0" i="0" u="none" strike="noStrike" cap="none">
                <a:solidFill>
                  <a:srgbClr val="FF3300"/>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a:t>
            </a:r>
            <a:r>
              <a:rPr lang="ru" sz="1400" b="0" i="0" u="none" strike="noStrike" cap="none">
                <a:solidFill>
                  <a:srgbClr val="FF3300"/>
                </a:solidFill>
                <a:latin typeface="Times New Roman"/>
                <a:ea typeface="Times New Roman"/>
                <a:cs typeface="Times New Roman"/>
                <a:sym typeface="Times New Roman"/>
              </a:rPr>
              <a:t>6</a:t>
            </a:r>
            <a:r>
              <a:rPr lang="ru" sz="1400" b="0" i="0" u="none" strike="noStrike" cap="none">
                <a:solidFill>
                  <a:schemeClr val="dk1"/>
                </a:solidFill>
                <a:latin typeface="Times New Roman"/>
                <a:ea typeface="Times New Roman"/>
                <a:cs typeface="Times New Roman"/>
                <a:sym typeface="Times New Roman"/>
              </a:rPr>
              <a:t>-диметилнонан</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8">
                                            <p:txEl>
                                              <p:pRg st="0" end="0"/>
                                            </p:txEl>
                                          </p:spTgt>
                                        </p:tgtEl>
                                        <p:attrNameLst>
                                          <p:attrName>style.visibility</p:attrName>
                                        </p:attrNameLst>
                                      </p:cBhvr>
                                      <p:to>
                                        <p:strVal val="visible"/>
                                      </p:to>
                                    </p:set>
                                    <p:animEffect transition="in" filter="fade">
                                      <p:cBhvr>
                                        <p:cTn id="7" dur="500"/>
                                        <p:tgtEl>
                                          <p:spTgt spid="1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9"/>
                                        </p:tgtEl>
                                        <p:attrNameLst>
                                          <p:attrName>style.visibility</p:attrName>
                                        </p:attrNameLst>
                                      </p:cBhvr>
                                      <p:to>
                                        <p:strVal val="visible"/>
                                      </p:to>
                                    </p:set>
                                    <p:animEffect transition="in" filter="fade">
                                      <p:cBhvr>
                                        <p:cTn id="12" dur="1000"/>
                                        <p:tgtEl>
                                          <p:spTgt spid="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136"/>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
        <p:nvSpPr>
          <p:cNvPr id="1595" name="Google Shape;1595;p136"/>
          <p:cNvSpPr txBox="1">
            <a:spLocks noGrp="1"/>
          </p:cNvSpPr>
          <p:nvPr>
            <p:ph type="title"/>
          </p:nvPr>
        </p:nvSpPr>
        <p:spPr>
          <a:xfrm>
            <a:off x="1314450" y="400050"/>
            <a:ext cx="651510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ru" sz="1500">
                <a:latin typeface="Arial"/>
                <a:ea typeface="Arial"/>
                <a:cs typeface="Arial"/>
                <a:sym typeface="Arial"/>
              </a:rPr>
              <a:t>Атау тәжірибесі</a:t>
            </a:r>
            <a:endParaRPr sz="1500">
              <a:latin typeface="Arial"/>
              <a:ea typeface="Arial"/>
              <a:cs typeface="Arial"/>
              <a:sym typeface="Arial"/>
            </a:endParaRPr>
          </a:p>
        </p:txBody>
      </p:sp>
      <p:sp>
        <p:nvSpPr>
          <p:cNvPr id="1596" name="Google Shape;1596;p136"/>
          <p:cNvSpPr/>
          <p:nvPr/>
        </p:nvSpPr>
        <p:spPr>
          <a:xfrm>
            <a:off x="1371600" y="3428850"/>
            <a:ext cx="6343800" cy="1485900"/>
          </a:xfrm>
          <a:prstGeom prst="rect">
            <a:avLst/>
          </a:prstGeom>
          <a:noFill/>
          <a:ln>
            <a:noFill/>
          </a:ln>
        </p:spPr>
        <p:txBody>
          <a:bodyPr spcFirstLastPara="1" wrap="square" lIns="68575" tIns="34275" rIns="68575" bIns="34275" anchor="t" anchorCtr="0">
            <a:noAutofit/>
          </a:bodyPr>
          <a:lstStyle/>
          <a:p>
            <a:pPr marL="254000" marR="0" lvl="0" indent="-76200" algn="l" rtl="0">
              <a:lnSpc>
                <a:spcPct val="100000"/>
              </a:lnSpc>
              <a:spcBef>
                <a:spcPts val="0"/>
              </a:spcBef>
              <a:spcAft>
                <a:spcPts val="0"/>
              </a:spcAft>
              <a:buClr>
                <a:schemeClr val="dk1"/>
              </a:buClr>
              <a:buSzPts val="2700"/>
              <a:buFont typeface="Arial"/>
              <a:buNone/>
            </a:pPr>
            <a:endParaRPr sz="2700" b="0" i="0" u="none" strike="noStrike" cap="none">
              <a:solidFill>
                <a:srgbClr val="0804C0"/>
              </a:solidFill>
              <a:latin typeface="Arial"/>
              <a:ea typeface="Arial"/>
              <a:cs typeface="Arial"/>
              <a:sym typeface="Arial"/>
            </a:endParaRPr>
          </a:p>
        </p:txBody>
      </p:sp>
      <p:pic>
        <p:nvPicPr>
          <p:cNvPr id="1597" name="Google Shape;1597;p136" descr="NAME1"/>
          <p:cNvPicPr preferRelativeResize="0"/>
          <p:nvPr/>
        </p:nvPicPr>
        <p:blipFill rotWithShape="1">
          <a:blip r:embed="rId3">
            <a:alphaModFix/>
          </a:blip>
          <a:srcRect/>
          <a:stretch/>
        </p:blipFill>
        <p:spPr>
          <a:xfrm>
            <a:off x="2228850" y="1714501"/>
            <a:ext cx="4057650" cy="1788318"/>
          </a:xfrm>
          <a:prstGeom prst="rect">
            <a:avLst/>
          </a:prstGeom>
          <a:noFill/>
          <a:ln>
            <a:noFill/>
          </a:ln>
        </p:spPr>
      </p:pic>
      <p:sp>
        <p:nvSpPr>
          <p:cNvPr id="1598" name="Google Shape;1598;p136"/>
          <p:cNvSpPr/>
          <p:nvPr/>
        </p:nvSpPr>
        <p:spPr>
          <a:xfrm>
            <a:off x="1543050" y="3600450"/>
            <a:ext cx="60009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дұрыс жалғауды (соңы) таңдау</a:t>
            </a:r>
            <a:endParaRPr sz="1100" b="0" i="0" u="none" strike="noStrike" cap="none">
              <a:solidFill>
                <a:srgbClr val="000000"/>
              </a:solidFill>
              <a:latin typeface="Arial"/>
              <a:ea typeface="Arial"/>
              <a:cs typeface="Arial"/>
              <a:sym typeface="Arial"/>
            </a:endParaRPr>
          </a:p>
        </p:txBody>
      </p:sp>
      <p:cxnSp>
        <p:nvCxnSpPr>
          <p:cNvPr id="1599" name="Google Shape;1599;p136"/>
          <p:cNvCxnSpPr/>
          <p:nvPr/>
        </p:nvCxnSpPr>
        <p:spPr>
          <a:xfrm>
            <a:off x="3028950" y="1943100"/>
            <a:ext cx="514200" cy="228600"/>
          </a:xfrm>
          <a:prstGeom prst="straightConnector1">
            <a:avLst/>
          </a:prstGeom>
          <a:noFill/>
          <a:ln w="63500" cap="flat" cmpd="sng">
            <a:solidFill>
              <a:srgbClr val="800000"/>
            </a:solidFill>
            <a:prstDash val="solid"/>
            <a:round/>
            <a:headEnd type="none" w="sm" len="sm"/>
            <a:tailEnd type="stealth" w="med" len="med"/>
          </a:ln>
        </p:spPr>
      </p:cxnSp>
      <p:sp>
        <p:nvSpPr>
          <p:cNvPr id="1600" name="Google Shape;1600;p136"/>
          <p:cNvSpPr txBox="1">
            <a:spLocks noGrp="1"/>
          </p:cNvSpPr>
          <p:nvPr>
            <p:ph type="body" idx="1"/>
          </p:nvPr>
        </p:nvSpPr>
        <p:spPr>
          <a:xfrm>
            <a:off x="1485900" y="1200150"/>
            <a:ext cx="6172200" cy="2228700"/>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fade">
                                      <p:cBhvr>
                                        <p:cTn id="7" dur="500"/>
                                        <p:tgtEl>
                                          <p:spTgt spid="15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8">
                                            <p:txEl>
                                              <p:pRg st="0" end="0"/>
                                            </p:txEl>
                                          </p:spTgt>
                                        </p:tgtEl>
                                        <p:attrNameLst>
                                          <p:attrName>style.visibility</p:attrName>
                                        </p:attrNameLst>
                                      </p:cBhvr>
                                      <p:to>
                                        <p:strVal val="visible"/>
                                      </p:to>
                                    </p:set>
                                    <p:animEffect transition="in" filter="fade">
                                      <p:cBhvr>
                                        <p:cTn id="12" dur="500"/>
                                        <p:tgtEl>
                                          <p:spTgt spid="15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99"/>
                                        </p:tgtEl>
                                        <p:attrNameLst>
                                          <p:attrName>style.visibility</p:attrName>
                                        </p:attrNameLst>
                                      </p:cBhvr>
                                      <p:to>
                                        <p:strVal val="visible"/>
                                      </p:to>
                                    </p:set>
                                    <p:anim calcmode="lin" valueType="num">
                                      <p:cBhvr additive="base">
                                        <p:cTn id="17" dur="500"/>
                                        <p:tgtEl>
                                          <p:spTgt spid="1599"/>
                                        </p:tgtEl>
                                        <p:attrNameLst>
                                          <p:attrName>ppt_w</p:attrName>
                                        </p:attrNameLst>
                                      </p:cBhvr>
                                      <p:tavLst>
                                        <p:tav tm="0">
                                          <p:val>
                                            <p:strVal val="0"/>
                                          </p:val>
                                        </p:tav>
                                        <p:tav tm="100000">
                                          <p:val>
                                            <p:strVal val="#ppt_w"/>
                                          </p:val>
                                        </p:tav>
                                      </p:tavLst>
                                    </p:anim>
                                    <p:anim calcmode="lin" valueType="num">
                                      <p:cBhvr additive="base">
                                        <p:cTn id="18" dur="500"/>
                                        <p:tgtEl>
                                          <p:spTgt spid="1599"/>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94">
                                            <p:txEl>
                                              <p:pRg st="0" end="0"/>
                                            </p:txEl>
                                          </p:spTgt>
                                        </p:tgtEl>
                                        <p:attrNameLst>
                                          <p:attrName>style.visibility</p:attrName>
                                        </p:attrNameLst>
                                      </p:cBhvr>
                                      <p:to>
                                        <p:strVal val="visible"/>
                                      </p:to>
                                    </p:set>
                                    <p:animEffect transition="in" filter="fade">
                                      <p:cBhvr>
                                        <p:cTn id="23" dur="500"/>
                                        <p:tgtEl>
                                          <p:spTgt spid="159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96">
                                            <p:txEl>
                                              <p:pRg st="0" end="0"/>
                                            </p:txEl>
                                          </p:spTgt>
                                        </p:tgtEl>
                                        <p:attrNameLst>
                                          <p:attrName>style.visibility</p:attrName>
                                        </p:attrNameLst>
                                      </p:cBhvr>
                                      <p:to>
                                        <p:strVal val="visible"/>
                                      </p:to>
                                    </p:set>
                                    <p:animEffect transition="in" filter="fade">
                                      <p:cBhvr>
                                        <p:cTn id="28" dur="500"/>
                                        <p:tgtEl>
                                          <p:spTgt spid="15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137"/>
          <p:cNvSpPr/>
          <p:nvPr/>
        </p:nvSpPr>
        <p:spPr>
          <a:xfrm>
            <a:off x="2114550" y="44005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
        <p:nvSpPr>
          <p:cNvPr id="1606" name="Google Shape;1606;p137"/>
          <p:cNvSpPr/>
          <p:nvPr/>
        </p:nvSpPr>
        <p:spPr>
          <a:xfrm>
            <a:off x="639925" y="3600450"/>
            <a:ext cx="82179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1" i="0" u="none" strike="noStrike" cap="none">
                <a:solidFill>
                  <a:srgbClr val="0804C0"/>
                </a:solidFill>
                <a:latin typeface="Arial"/>
                <a:ea typeface="Arial"/>
                <a:cs typeface="Arial"/>
                <a:sym typeface="Arial"/>
              </a:rPr>
              <a:t>қос байланысы бар</a:t>
            </a:r>
            <a:r>
              <a:rPr lang="ru" sz="2700" b="0" i="0" u="none" strike="noStrike" cap="none">
                <a:solidFill>
                  <a:srgbClr val="0804C0"/>
                </a:solidFill>
                <a:latin typeface="Arial"/>
                <a:ea typeface="Arial"/>
                <a:cs typeface="Arial"/>
                <a:sym typeface="Arial"/>
              </a:rPr>
              <a:t> ең ұзын тізбекті анықтау</a:t>
            </a:r>
            <a:endParaRPr sz="1100" b="0" i="0" u="none" strike="noStrike" cap="none">
              <a:solidFill>
                <a:srgbClr val="000000"/>
              </a:solidFill>
              <a:latin typeface="Arial"/>
              <a:ea typeface="Arial"/>
              <a:cs typeface="Arial"/>
              <a:sym typeface="Arial"/>
            </a:endParaRPr>
          </a:p>
        </p:txBody>
      </p:sp>
      <p:pic>
        <p:nvPicPr>
          <p:cNvPr id="1607" name="Google Shape;1607;p137" descr="NAME1"/>
          <p:cNvPicPr preferRelativeResize="0"/>
          <p:nvPr/>
        </p:nvPicPr>
        <p:blipFill rotWithShape="1">
          <a:blip r:embed="rId3">
            <a:alphaModFix/>
          </a:blip>
          <a:srcRect/>
          <a:stretch/>
        </p:blipFill>
        <p:spPr>
          <a:xfrm>
            <a:off x="2228850" y="1714501"/>
            <a:ext cx="4057650" cy="1788318"/>
          </a:xfrm>
          <a:prstGeom prst="rect">
            <a:avLst/>
          </a:prstGeom>
          <a:noFill/>
          <a:ln>
            <a:noFill/>
          </a:ln>
        </p:spPr>
      </p:pic>
      <p:sp>
        <p:nvSpPr>
          <p:cNvPr id="1608" name="Google Shape;1608;p137"/>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6">
                                            <p:txEl>
                                              <p:pRg st="0" end="0"/>
                                            </p:txEl>
                                          </p:spTgt>
                                        </p:tgtEl>
                                        <p:attrNameLst>
                                          <p:attrName>style.visibility</p:attrName>
                                        </p:attrNameLst>
                                      </p:cBhvr>
                                      <p:to>
                                        <p:strVal val="visible"/>
                                      </p:to>
                                    </p:set>
                                    <p:animEffect transition="in" filter="fade">
                                      <p:cBhvr>
                                        <p:cTn id="7" dur="500"/>
                                        <p:tgtEl>
                                          <p:spTgt spid="1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08"/>
                                        </p:tgtEl>
                                        <p:attrNameLst>
                                          <p:attrName>style.visibility</p:attrName>
                                        </p:attrNameLst>
                                      </p:cBhvr>
                                      <p:to>
                                        <p:strVal val="visible"/>
                                      </p:to>
                                    </p:set>
                                    <p:anim calcmode="lin" valueType="num">
                                      <p:cBhvr additive="base">
                                        <p:cTn id="12" dur="500"/>
                                        <p:tgtEl>
                                          <p:spTgt spid="1608"/>
                                        </p:tgtEl>
                                        <p:attrNameLst>
                                          <p:attrName>ppt_w</p:attrName>
                                        </p:attrNameLst>
                                      </p:cBhvr>
                                      <p:tavLst>
                                        <p:tav tm="0">
                                          <p:val>
                                            <p:strVal val="0"/>
                                          </p:val>
                                        </p:tav>
                                        <p:tav tm="100000">
                                          <p:val>
                                            <p:strVal val="#ppt_w"/>
                                          </p:val>
                                        </p:tav>
                                      </p:tavLst>
                                    </p:anim>
                                    <p:anim calcmode="lin" valueType="num">
                                      <p:cBhvr additive="base">
                                        <p:cTn id="13" dur="500"/>
                                        <p:tgtEl>
                                          <p:spTgt spid="16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38"/>
          <p:cNvSpPr/>
          <p:nvPr/>
        </p:nvSpPr>
        <p:spPr>
          <a:xfrm>
            <a:off x="1543050" y="3600450"/>
            <a:ext cx="64578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A05C5"/>
              </a:buClr>
              <a:buSzPts val="2700"/>
              <a:buFont typeface="Arial"/>
              <a:buNone/>
            </a:pPr>
            <a:r>
              <a:rPr lang="ru" sz="2700" b="0" i="0" u="none" strike="noStrike" cap="none">
                <a:solidFill>
                  <a:srgbClr val="0A05C5"/>
                </a:solidFill>
                <a:latin typeface="Arial"/>
                <a:ea typeface="Arial"/>
                <a:cs typeface="Arial"/>
                <a:sym typeface="Arial"/>
              </a:rPr>
              <a:t>әрбір көміртекті нөмірлеу</a:t>
            </a:r>
            <a:endParaRPr sz="1100" b="0" i="0" u="none" strike="noStrike" cap="none">
              <a:solidFill>
                <a:srgbClr val="000000"/>
              </a:solidFill>
              <a:latin typeface="Arial"/>
              <a:ea typeface="Arial"/>
              <a:cs typeface="Arial"/>
              <a:sym typeface="Arial"/>
            </a:endParaRPr>
          </a:p>
        </p:txBody>
      </p:sp>
      <p:pic>
        <p:nvPicPr>
          <p:cNvPr id="1614" name="Google Shape;1614;p138" descr="NAME1"/>
          <p:cNvPicPr preferRelativeResize="0"/>
          <p:nvPr/>
        </p:nvPicPr>
        <p:blipFill rotWithShape="1">
          <a:blip r:embed="rId3">
            <a:alphaModFix/>
          </a:blip>
          <a:srcRect/>
          <a:stretch/>
        </p:blipFill>
        <p:spPr>
          <a:xfrm>
            <a:off x="2228850" y="1714501"/>
            <a:ext cx="4057650" cy="1788318"/>
          </a:xfrm>
          <a:prstGeom prst="rect">
            <a:avLst/>
          </a:prstGeom>
          <a:noFill/>
          <a:ln>
            <a:noFill/>
          </a:ln>
        </p:spPr>
      </p:pic>
      <p:sp>
        <p:nvSpPr>
          <p:cNvPr id="1615" name="Google Shape;1615;p138"/>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6" name="Google Shape;1616;p138"/>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3">
                                            <p:txEl>
                                              <p:pRg st="0" end="0"/>
                                            </p:txEl>
                                          </p:spTgt>
                                        </p:tgtEl>
                                        <p:attrNameLst>
                                          <p:attrName>style.visibility</p:attrName>
                                        </p:attrNameLst>
                                      </p:cBhvr>
                                      <p:to>
                                        <p:strVal val="visible"/>
                                      </p:to>
                                    </p:set>
                                    <p:animEffect transition="in" filter="fade">
                                      <p:cBhvr>
                                        <p:cTn id="7" dur="500"/>
                                        <p:tgtEl>
                                          <p:spTgt spid="1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139"/>
          <p:cNvSpPr/>
          <p:nvPr/>
        </p:nvSpPr>
        <p:spPr>
          <a:xfrm>
            <a:off x="1543050" y="3600450"/>
            <a:ext cx="6457800" cy="62850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A05C5"/>
              </a:buClr>
              <a:buSzPts val="2700"/>
              <a:buFont typeface="Arial"/>
              <a:buNone/>
            </a:pPr>
            <a:r>
              <a:rPr lang="ru" sz="2700" b="0" i="0" u="none" strike="noStrike" cap="none">
                <a:solidFill>
                  <a:srgbClr val="0A05C5"/>
                </a:solidFill>
                <a:latin typeface="Arial"/>
                <a:ea typeface="Arial"/>
                <a:cs typeface="Arial"/>
                <a:sym typeface="Arial"/>
              </a:rPr>
              <a:t>әрбір көміртекті нөмірлеу</a:t>
            </a:r>
            <a:endParaRPr sz="1100" b="0" i="0" u="none" strike="noStrike" cap="none">
              <a:solidFill>
                <a:srgbClr val="000000"/>
              </a:solidFill>
              <a:latin typeface="Arial"/>
              <a:ea typeface="Arial"/>
              <a:cs typeface="Arial"/>
              <a:sym typeface="Arial"/>
            </a:endParaRPr>
          </a:p>
        </p:txBody>
      </p:sp>
      <p:pic>
        <p:nvPicPr>
          <p:cNvPr id="1622" name="Google Shape;1622;p139" descr="NAME3"/>
          <p:cNvPicPr preferRelativeResize="0"/>
          <p:nvPr/>
        </p:nvPicPr>
        <p:blipFill rotWithShape="1">
          <a:blip r:embed="rId3">
            <a:alphaModFix/>
          </a:blip>
          <a:srcRect/>
          <a:stretch/>
        </p:blipFill>
        <p:spPr>
          <a:xfrm>
            <a:off x="2228850" y="1714501"/>
            <a:ext cx="4057650" cy="1788318"/>
          </a:xfrm>
          <a:prstGeom prst="rect">
            <a:avLst/>
          </a:prstGeom>
          <a:noFill/>
          <a:ln>
            <a:noFill/>
          </a:ln>
        </p:spPr>
      </p:pic>
      <p:pic>
        <p:nvPicPr>
          <p:cNvPr id="1623" name="Google Shape;1623;p139" descr="NAME1"/>
          <p:cNvPicPr preferRelativeResize="0"/>
          <p:nvPr/>
        </p:nvPicPr>
        <p:blipFill rotWithShape="1">
          <a:blip r:embed="rId4">
            <a:alphaModFix/>
          </a:blip>
          <a:srcRect/>
          <a:stretch/>
        </p:blipFill>
        <p:spPr>
          <a:xfrm>
            <a:off x="2228850" y="1714501"/>
            <a:ext cx="4057650" cy="1788318"/>
          </a:xfrm>
          <a:prstGeom prst="rect">
            <a:avLst/>
          </a:prstGeom>
          <a:noFill/>
          <a:ln>
            <a:noFill/>
          </a:ln>
        </p:spPr>
      </p:pic>
      <p:sp>
        <p:nvSpPr>
          <p:cNvPr id="1624" name="Google Shape;1624;p139"/>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5" name="Google Shape;1625;p139"/>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140"/>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                                 1-hex</a:t>
            </a:r>
            <a:r>
              <a:rPr lang="ru" sz="2700" b="0" i="0" u="none" strike="noStrike" cap="none">
                <a:solidFill>
                  <a:schemeClr val="dk1"/>
                </a:solidFill>
                <a:latin typeface="Arial"/>
                <a:ea typeface="Arial"/>
                <a:cs typeface="Arial"/>
                <a:sym typeface="Arial"/>
              </a:rPr>
              <a:t>ene</a:t>
            </a:r>
            <a:endParaRPr sz="2700" b="0" i="0" u="none" strike="noStrike" cap="none">
              <a:solidFill>
                <a:srgbClr val="0804C0"/>
              </a:solidFill>
              <a:latin typeface="Arial"/>
              <a:ea typeface="Arial"/>
              <a:cs typeface="Arial"/>
              <a:sym typeface="Arial"/>
            </a:endParaRPr>
          </a:p>
        </p:txBody>
      </p:sp>
      <p:sp>
        <p:nvSpPr>
          <p:cNvPr id="1631" name="Google Shape;1631;p140"/>
          <p:cNvSpPr/>
          <p:nvPr/>
        </p:nvSpPr>
        <p:spPr>
          <a:xfrm>
            <a:off x="2114550" y="4171950"/>
            <a:ext cx="47436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
        <p:nvSpPr>
          <p:cNvPr id="1632" name="Google Shape;1632;p140"/>
          <p:cNvSpPr/>
          <p:nvPr/>
        </p:nvSpPr>
        <p:spPr>
          <a:xfrm>
            <a:off x="145700" y="3600450"/>
            <a:ext cx="8582400" cy="6285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 префикс жалғау (көміртегі атомдары санына сәйкес</a:t>
            </a:r>
            <a:endParaRPr sz="1100" b="0" i="0" u="none" strike="noStrike" cap="none">
              <a:solidFill>
                <a:srgbClr val="000000"/>
              </a:solidFill>
              <a:latin typeface="Arial"/>
              <a:ea typeface="Arial"/>
              <a:cs typeface="Arial"/>
              <a:sym typeface="Arial"/>
            </a:endParaRPr>
          </a:p>
        </p:txBody>
      </p:sp>
      <p:pic>
        <p:nvPicPr>
          <p:cNvPr id="1633" name="Google Shape;1633;p140" descr="NAME3"/>
          <p:cNvPicPr preferRelativeResize="0"/>
          <p:nvPr/>
        </p:nvPicPr>
        <p:blipFill rotWithShape="1">
          <a:blip r:embed="rId3">
            <a:alphaModFix/>
          </a:blip>
          <a:srcRect/>
          <a:stretch/>
        </p:blipFill>
        <p:spPr>
          <a:xfrm>
            <a:off x="2228850" y="1714501"/>
            <a:ext cx="4057650" cy="1788318"/>
          </a:xfrm>
          <a:prstGeom prst="rect">
            <a:avLst/>
          </a:prstGeom>
          <a:noFill/>
          <a:ln>
            <a:noFill/>
          </a:ln>
        </p:spPr>
      </p:pic>
      <p:pic>
        <p:nvPicPr>
          <p:cNvPr id="1634" name="Google Shape;1634;p140" descr="NAME1"/>
          <p:cNvPicPr preferRelativeResize="0"/>
          <p:nvPr/>
        </p:nvPicPr>
        <p:blipFill rotWithShape="1">
          <a:blip r:embed="rId4">
            <a:alphaModFix/>
          </a:blip>
          <a:srcRect/>
          <a:stretch/>
        </p:blipFill>
        <p:spPr>
          <a:xfrm>
            <a:off x="2228850" y="1714501"/>
            <a:ext cx="4057650" cy="1788318"/>
          </a:xfrm>
          <a:prstGeom prst="rect">
            <a:avLst/>
          </a:prstGeom>
          <a:noFill/>
          <a:ln>
            <a:noFill/>
          </a:ln>
        </p:spPr>
      </p:pic>
      <p:sp>
        <p:nvSpPr>
          <p:cNvPr id="1635" name="Google Shape;1635;p140"/>
          <p:cNvSpPr/>
          <p:nvPr/>
        </p:nvSpPr>
        <p:spPr>
          <a:xfrm>
            <a:off x="3543300" y="1606154"/>
            <a:ext cx="2811066" cy="1185862"/>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2">
                                            <p:txEl>
                                              <p:pRg st="0" end="0"/>
                                            </p:txEl>
                                          </p:spTgt>
                                        </p:tgtEl>
                                        <p:attrNameLst>
                                          <p:attrName>style.visibility</p:attrName>
                                        </p:attrNameLst>
                                      </p:cBhvr>
                                      <p:to>
                                        <p:strVal val="visible"/>
                                      </p:to>
                                    </p:set>
                                    <p:animEffect transition="in" filter="fade">
                                      <p:cBhvr>
                                        <p:cTn id="7" dur="500"/>
                                        <p:tgtEl>
                                          <p:spTgt spid="16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0">
                                            <p:txEl>
                                              <p:pRg st="0" end="0"/>
                                            </p:txEl>
                                          </p:spTgt>
                                        </p:tgtEl>
                                        <p:attrNameLst>
                                          <p:attrName>style.visibility</p:attrName>
                                        </p:attrNameLst>
                                      </p:cBhvr>
                                      <p:to>
                                        <p:strVal val="visible"/>
                                      </p:to>
                                    </p:set>
                                    <p:animEffect transition="in" filter="fade">
                                      <p:cBhvr>
                                        <p:cTn id="12" dur="500"/>
                                        <p:tgtEl>
                                          <p:spTgt spid="16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4293</Words>
  <Application>Microsoft Office PowerPoint</Application>
  <PresentationFormat>Экран (16:9)</PresentationFormat>
  <Paragraphs>834</Paragraphs>
  <Slides>105</Slides>
  <Notes>105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3</vt:i4>
      </vt:variant>
      <vt:variant>
        <vt:lpstr>Заголовки слайдов</vt:lpstr>
      </vt:variant>
      <vt:variant>
        <vt:i4>105</vt:i4>
      </vt:variant>
    </vt:vector>
  </HeadingPairs>
  <TitlesOfParts>
    <vt:vector size="118" baseType="lpstr">
      <vt:lpstr>Calibri</vt:lpstr>
      <vt:lpstr>Short Stack</vt:lpstr>
      <vt:lpstr>Times</vt:lpstr>
      <vt:lpstr>Times New Roman</vt:lpstr>
      <vt:lpstr>Arial Narrow</vt:lpstr>
      <vt:lpstr>Georgia</vt:lpstr>
      <vt:lpstr>Verdana</vt:lpstr>
      <vt:lpstr>Arial</vt:lpstr>
      <vt:lpstr>Comic Sans MS</vt:lpstr>
      <vt:lpstr>Book Antiqua</vt:lpstr>
      <vt:lpstr>Simple Light</vt:lpstr>
      <vt:lpstr>Тема Office</vt:lpstr>
      <vt:lpstr>Тема Office</vt:lpstr>
      <vt:lpstr>әл-Фараби атындағы Қазақ Ұлттық университеті Жоғарғы медицина мектебі  </vt:lpstr>
      <vt:lpstr>Оқудың мақсаты:</vt:lpstr>
      <vt:lpstr>Негізгі әдебиеттер тізімі</vt:lpstr>
      <vt:lpstr>Презентация PowerPoint</vt:lpstr>
      <vt:lpstr>Кіріспе</vt:lpstr>
      <vt:lpstr>Презентация PowerPoint</vt:lpstr>
      <vt:lpstr>Презентация PowerPoint</vt:lpstr>
      <vt:lpstr>Органикалық және бейорганикалық қосылыстар арасындағы маңызды айырмашылықтар</vt:lpstr>
      <vt:lpstr>Органикалық және бейорганикалық қосылыстар арасындағы маңызды айырмашылықтар </vt:lpstr>
      <vt:lpstr>Презентация PowerPoint</vt:lpstr>
      <vt:lpstr>Презентация PowerPoint</vt:lpstr>
      <vt:lpstr>Презентация PowerPoint</vt:lpstr>
      <vt:lpstr>Презентация PowerPoint</vt:lpstr>
      <vt:lpstr>Ең маңызды элемент…</vt:lpstr>
      <vt:lpstr>Неліктен өмір көміртекті элементке негізделеді?</vt:lpstr>
      <vt:lpstr>Презентация PowerPoint</vt:lpstr>
      <vt:lpstr>Органикалық химия - көміртекті қосылыстардың химиясы</vt:lpstr>
      <vt:lpstr>Презентация PowerPoint</vt:lpstr>
      <vt:lpstr>Презентация PowerPoint</vt:lpstr>
      <vt:lpstr>Және де оларды салудың көптеген әдістері бар...</vt:lpstr>
      <vt:lpstr>Презентация PowerPoint</vt:lpstr>
      <vt:lpstr>Органикалық молекулалардың отбасылары: Функционалдық топтар  </vt:lpstr>
      <vt:lpstr>Functional Groups</vt:lpstr>
      <vt:lpstr>Кейс: төмендегі функционалды топтарды анықтап, атаңыз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Көптеген көміртекті қосылыстар изомер болып көрінеді. Изомер дегеніміз не?</vt:lpstr>
      <vt:lpstr>Егер изомерлерде бірдей атомдар болса, онда оларда бірдей қасиеттер бар, сондықтан бұл нені білдіреді?</vt:lpstr>
      <vt:lpstr>Презентация PowerPoint</vt:lpstr>
      <vt:lpstr>Органикалық қосылыстардың изомериясы</vt:lpstr>
      <vt:lpstr>Презентация PowerPoint</vt:lpstr>
      <vt:lpstr>Презентация PowerPoint</vt:lpstr>
      <vt:lpstr>Б. Орынбасарлар </vt:lpstr>
      <vt:lpstr>В. Функционалды топтар</vt:lpstr>
      <vt:lpstr>3. Классаралық изомерия </vt:lpstr>
      <vt:lpstr>Органикалық қосылыстардың геометриялық изомериясы</vt:lpstr>
      <vt:lpstr>Презентация PowerPoint</vt:lpstr>
      <vt:lpstr>Презентация PowerPoint</vt:lpstr>
      <vt:lpstr>Презентация PowerPoint</vt:lpstr>
      <vt:lpstr>Органикалық қосылыстардың оптикалық изомериясы</vt:lpstr>
      <vt:lpstr>Презентация PowerPoint</vt:lpstr>
      <vt:lpstr>Изомеризм</vt:lpstr>
      <vt:lpstr>Құрылымдық Изомер -Кіріспе </vt:lpstr>
      <vt:lpstr>Стереоизомерлер  </vt:lpstr>
      <vt:lpstr>Тізбекті Изомер</vt:lpstr>
      <vt:lpstr>Позициялық изомерлер</vt:lpstr>
      <vt:lpstr>Позициялық изомерлер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Изомер емес, егер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Органикалық қосылыстардың номенклатурасы</vt:lpstr>
      <vt:lpstr>Презентация PowerPoint</vt:lpstr>
      <vt:lpstr>IUPAC</vt:lpstr>
      <vt:lpstr> Номенклатураның жүйелі жүйесі (IUPAC)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Сызықтық құрылымдар Құрылымдарды жазудың жылдам жолы </vt:lpstr>
      <vt:lpstr>Комплексті орынбасар</vt:lpstr>
      <vt:lpstr>Презентация PowerPoint</vt:lpstr>
      <vt:lpstr>Номенклатуралық тәжірибе</vt:lpstr>
      <vt:lpstr>Номенклатуралық тәжірибе</vt:lpstr>
      <vt:lpstr>Номенклатуралық тәжірибе</vt:lpstr>
      <vt:lpstr>Номенклатуралық тәжірибе</vt:lpstr>
      <vt:lpstr>Атау тәжірибесі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әл-Фараби атындағы Қазақ Ұлттық университеті Жоғарғы медицина мектебі  </dc:title>
  <dc:creator>Lenovo</dc:creator>
  <cp:lastModifiedBy>Пользователь Windows</cp:lastModifiedBy>
  <cp:revision>1</cp:revision>
  <dcterms:modified xsi:type="dcterms:W3CDTF">2019-06-30T17:39:35Z</dcterms:modified>
</cp:coreProperties>
</file>